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43182"/>
  </p:normalViewPr>
  <p:slideViewPr>
    <p:cSldViewPr snapToGrid="0" snapToObjects="1">
      <p:cViewPr varScale="1">
        <p:scale>
          <a:sx n="24" d="100"/>
          <a:sy n="24" d="100"/>
        </p:scale>
        <p:origin x="326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9.5208600000000004E-2"/>
          <c:y val="8.8210200000000002E-2"/>
          <c:w val="0.88584399999999996"/>
          <c:h val="0.6986449999999999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2007</c:v>
                </c:pt>
              </c:strCache>
            </c:strRef>
          </c:tx>
          <c:spPr>
            <a:ln w="152400" cap="flat">
              <a:solidFill>
                <a:schemeClr val="accent1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Sheet1!$A$2:$A$14</c:f>
              <c:strCache>
                <c:ptCount val="13"/>
                <c:pt idx="0">
                  <c:v>1</c:v>
                </c:pt>
                <c:pt idx="1">
                  <c:v>31</c:v>
                </c:pt>
                <c:pt idx="2">
                  <c:v>61</c:v>
                </c:pt>
                <c:pt idx="3">
                  <c:v>91</c:v>
                </c:pt>
                <c:pt idx="4">
                  <c:v>121</c:v>
                </c:pt>
                <c:pt idx="5">
                  <c:v>151</c:v>
                </c:pt>
                <c:pt idx="6">
                  <c:v>181</c:v>
                </c:pt>
                <c:pt idx="7">
                  <c:v>211</c:v>
                </c:pt>
                <c:pt idx="8">
                  <c:v>241</c:v>
                </c:pt>
                <c:pt idx="9">
                  <c:v>271</c:v>
                </c:pt>
                <c:pt idx="10">
                  <c:v>301</c:v>
                </c:pt>
                <c:pt idx="11">
                  <c:v>331</c:v>
                </c:pt>
                <c:pt idx="12">
                  <c:v>361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3</c:v>
                </c:pt>
                <c:pt idx="1">
                  <c:v>18</c:v>
                </c:pt>
                <c:pt idx="2">
                  <c:v>23</c:v>
                </c:pt>
                <c:pt idx="3">
                  <c:v>25.5</c:v>
                </c:pt>
                <c:pt idx="4">
                  <c:v>27</c:v>
                </c:pt>
                <c:pt idx="5">
                  <c:v>28.5</c:v>
                </c:pt>
                <c:pt idx="6">
                  <c:v>29</c:v>
                </c:pt>
                <c:pt idx="7">
                  <c:v>30.1</c:v>
                </c:pt>
                <c:pt idx="8">
                  <c:v>30.3</c:v>
                </c:pt>
                <c:pt idx="9">
                  <c:v>30.7</c:v>
                </c:pt>
                <c:pt idx="10">
                  <c:v>30.9</c:v>
                </c:pt>
                <c:pt idx="11">
                  <c:v>31</c:v>
                </c:pt>
                <c:pt idx="12">
                  <c:v>31.1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CE4C-6B43-B08E-68B1B601C4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2009</c:v>
                </c:pt>
              </c:strCache>
            </c:strRef>
          </c:tx>
          <c:spPr>
            <a:ln w="152400" cap="flat">
              <a:solidFill>
                <a:schemeClr val="accent3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Sheet1!$A$2:$A$14</c:f>
              <c:strCache>
                <c:ptCount val="13"/>
                <c:pt idx="0">
                  <c:v>1</c:v>
                </c:pt>
                <c:pt idx="1">
                  <c:v>31</c:v>
                </c:pt>
                <c:pt idx="2">
                  <c:v>61</c:v>
                </c:pt>
                <c:pt idx="3">
                  <c:v>91</c:v>
                </c:pt>
                <c:pt idx="4">
                  <c:v>121</c:v>
                </c:pt>
                <c:pt idx="5">
                  <c:v>151</c:v>
                </c:pt>
                <c:pt idx="6">
                  <c:v>181</c:v>
                </c:pt>
                <c:pt idx="7">
                  <c:v>211</c:v>
                </c:pt>
                <c:pt idx="8">
                  <c:v>241</c:v>
                </c:pt>
                <c:pt idx="9">
                  <c:v>271</c:v>
                </c:pt>
                <c:pt idx="10">
                  <c:v>301</c:v>
                </c:pt>
                <c:pt idx="11">
                  <c:v>331</c:v>
                </c:pt>
                <c:pt idx="12">
                  <c:v>361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8</c:v>
                </c:pt>
                <c:pt idx="1">
                  <c:v>34</c:v>
                </c:pt>
                <c:pt idx="2">
                  <c:v>41</c:v>
                </c:pt>
                <c:pt idx="3">
                  <c:v>44.5</c:v>
                </c:pt>
                <c:pt idx="4">
                  <c:v>48</c:v>
                </c:pt>
                <c:pt idx="5">
                  <c:v>49</c:v>
                </c:pt>
                <c:pt idx="6">
                  <c:v>50</c:v>
                </c:pt>
                <c:pt idx="7">
                  <c:v>51</c:v>
                </c:pt>
                <c:pt idx="8">
                  <c:v>52</c:v>
                </c:pt>
                <c:pt idx="9">
                  <c:v>53</c:v>
                </c:pt>
                <c:pt idx="10">
                  <c:v>54</c:v>
                </c:pt>
                <c:pt idx="11">
                  <c:v>54</c:v>
                </c:pt>
                <c:pt idx="12">
                  <c:v>54.1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CE4C-6B43-B08E-68B1B601C4C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ln w="152400" cap="flat">
              <a:solidFill>
                <a:schemeClr val="accent5">
                  <a:hueOff val="128995"/>
                  <a:satOff val="10158"/>
                  <a:lumOff val="-13824"/>
                </a:schemeClr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Sheet1!$A$2:$A$14</c:f>
              <c:strCache>
                <c:ptCount val="13"/>
                <c:pt idx="0">
                  <c:v>1</c:v>
                </c:pt>
                <c:pt idx="1">
                  <c:v>31</c:v>
                </c:pt>
                <c:pt idx="2">
                  <c:v>61</c:v>
                </c:pt>
                <c:pt idx="3">
                  <c:v>91</c:v>
                </c:pt>
                <c:pt idx="4">
                  <c:v>121</c:v>
                </c:pt>
                <c:pt idx="5">
                  <c:v>151</c:v>
                </c:pt>
                <c:pt idx="6">
                  <c:v>181</c:v>
                </c:pt>
                <c:pt idx="7">
                  <c:v>211</c:v>
                </c:pt>
                <c:pt idx="8">
                  <c:v>241</c:v>
                </c:pt>
                <c:pt idx="9">
                  <c:v>271</c:v>
                </c:pt>
                <c:pt idx="10">
                  <c:v>301</c:v>
                </c:pt>
                <c:pt idx="11">
                  <c:v>331</c:v>
                </c:pt>
                <c:pt idx="12">
                  <c:v>361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3"/>
                <c:pt idx="0">
                  <c:v>35</c:v>
                </c:pt>
                <c:pt idx="1">
                  <c:v>77</c:v>
                </c:pt>
                <c:pt idx="2">
                  <c:v>83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CE4C-6B43-B08E-68B1B601C4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3400" b="0" i="0" u="none" strike="noStrike">
                    <a:solidFill>
                      <a:srgbClr val="FFFFFF"/>
                    </a:solidFill>
                    <a:latin typeface="Helvetica Neue"/>
                  </a:defRPr>
                </a:pPr>
                <a:r>
                  <a:rPr lang="en-GB" sz="3400" b="0" i="0" u="none" strike="noStrike">
                    <a:solidFill>
                      <a:srgbClr val="FFFFFF"/>
                    </a:solidFill>
                    <a:latin typeface="Helvetica Neue"/>
                  </a:rPr>
                  <a:t>Number of ASNs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FFFFFF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100"/>
        </c:scaling>
        <c:delete val="0"/>
        <c:axPos val="l"/>
        <c:majorGridlines>
          <c:spPr>
            <a:ln w="3175" cap="flat">
              <a:solidFill>
                <a:srgbClr val="FFFFFF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3600" b="1" i="0" u="none" strike="noStrike">
                    <a:solidFill>
                      <a:srgbClr val="FFFFFF"/>
                    </a:solidFill>
                    <a:latin typeface="Helvetica Neue"/>
                  </a:defRPr>
                </a:pPr>
                <a:r>
                  <a:rPr lang="en-GB" sz="3600" b="1" i="0" u="none" strike="noStrike">
                    <a:solidFill>
                      <a:srgbClr val="FFFFFF"/>
                    </a:solidFill>
                    <a:latin typeface="Helvetica Neue"/>
                  </a:rPr>
                  <a:t>Cumulative Distribution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FFFFFF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midCat"/>
        <c:majorUnit val="10"/>
        <c:minorUnit val="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227744"/>
          <c:y val="0"/>
          <c:w val="0.70318499999999995"/>
          <c:h val="9.2584899999999998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400" b="0" i="0" u="none" strike="noStrike">
              <a:solidFill>
                <a:srgbClr val="FFFFFF"/>
              </a:solidFill>
              <a:latin typeface="Helvetica Neue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1" name="Shape 3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9" name="Shape 3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4" name="Shape 3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8" name="Shape 4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5" name="Shape 4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8" name="Shape 4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5" name="Shape 5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0" name="Shape 5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7" name="Shape 5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5" name="Shape 5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0" name="Shape 5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7" name="Shape 5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9" name="Shape 6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4" name="Shape 6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3" name="Shape 6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2" name="Shape 6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9" name="Shape 6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8" name="Shape 6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7" name="Shape 6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5" name="Shape 6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1" name="Shape 7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1" name="Shape 7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Shape 2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Shape 2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g"/>
          <p:cNvSpPr>
            <a:spLocks noGrp="1"/>
          </p:cNvSpPr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824910546_2681x1332.jpg"/>
          <p:cNvSpPr>
            <a:spLocks noGrp="1"/>
          </p:cNvSpPr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575395635_960x639.jpg"/>
          <p:cNvSpPr>
            <a:spLocks noGrp="1"/>
          </p:cNvSpPr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92709243_1322x1323.jpeg"/>
          <p:cNvSpPr>
            <a:spLocks noGrp="1"/>
          </p:cNvSpPr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824910546_2681x1332.jpg"/>
          <p:cNvSpPr>
            <a:spLocks noGrp="1"/>
          </p:cNvSpPr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labs.apnic.ne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gigis.github.io/hypergiants-offnet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etros Gigis1…"/>
          <p:cNvSpPr txBox="1">
            <a:spLocks noGrp="1"/>
          </p:cNvSpPr>
          <p:nvPr>
            <p:ph type="body" idx="21"/>
          </p:nvPr>
        </p:nvSpPr>
        <p:spPr>
          <a:xfrm>
            <a:off x="1206499" y="7591569"/>
            <a:ext cx="21971002" cy="38077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pPr>
              <a:defRPr sz="5800">
                <a:solidFill>
                  <a:schemeClr val="accent1">
                    <a:lumOff val="13575"/>
                  </a:schemeClr>
                </a:solidFill>
              </a:defRPr>
            </a:pPr>
            <a:r>
              <a:t>Petros Gigis</a:t>
            </a:r>
            <a:r>
              <a:rPr b="0" baseline="31999"/>
              <a:t>1</a:t>
            </a:r>
          </a:p>
          <a:p>
            <a:pPr>
              <a:defRPr b="0"/>
            </a:pPr>
            <a:r>
              <a:t>Matt Calder</a:t>
            </a:r>
            <a:r>
              <a:rPr baseline="31999"/>
              <a:t>2,3</a:t>
            </a:r>
            <a:r>
              <a:t>, Lefteris Manassakis</a:t>
            </a:r>
            <a:r>
              <a:rPr baseline="31999"/>
              <a:t>4</a:t>
            </a:r>
            <a:r>
              <a:t>, George Nomikos</a:t>
            </a:r>
            <a:r>
              <a:rPr baseline="31999"/>
              <a:t>4,5</a:t>
            </a:r>
            <a:r>
              <a:t>, Vasileios Kotronis</a:t>
            </a:r>
            <a:r>
              <a:rPr baseline="31999"/>
              <a:t>4</a:t>
            </a:r>
            <a:r>
              <a:t>,</a:t>
            </a:r>
          </a:p>
          <a:p>
            <a:pPr>
              <a:defRPr b="0"/>
            </a:pPr>
            <a:r>
              <a:t>Xenofontas Dimitropoulos</a:t>
            </a:r>
            <a:r>
              <a:rPr baseline="31999"/>
              <a:t>4,6</a:t>
            </a:r>
            <a:r>
              <a:t>, Ethan Katz-Bassett</a:t>
            </a:r>
            <a:r>
              <a:rPr baseline="31999"/>
              <a:t>3</a:t>
            </a:r>
            <a:r>
              <a:t>, Georgios Smaragdakis</a:t>
            </a:r>
            <a:r>
              <a:rPr baseline="31999"/>
              <a:t>7</a:t>
            </a:r>
          </a:p>
          <a:p>
            <a:pPr>
              <a:defRPr b="0"/>
            </a:pPr>
            <a:endParaRPr baseline="31999"/>
          </a:p>
          <a:p>
            <a:pPr>
              <a:defRPr b="0"/>
            </a:pPr>
            <a:r>
              <a:rPr baseline="31999"/>
              <a:t>1</a:t>
            </a:r>
            <a:r>
              <a:t> University College London,</a:t>
            </a:r>
            <a:r>
              <a:rPr baseline="31999"/>
              <a:t> 2 </a:t>
            </a:r>
            <a:r>
              <a:rPr sz="3700"/>
              <a:t>Microsoft, </a:t>
            </a:r>
            <a:r>
              <a:rPr sz="3700" baseline="31999"/>
              <a:t>3</a:t>
            </a:r>
            <a:r>
              <a:rPr sz="3700"/>
              <a:t> Columbia University, </a:t>
            </a:r>
          </a:p>
          <a:p>
            <a:pPr>
              <a:defRPr b="0"/>
            </a:pPr>
            <a:r>
              <a:rPr sz="3700" baseline="31999"/>
              <a:t>4</a:t>
            </a:r>
            <a:r>
              <a:rPr sz="3700"/>
              <a:t> FORTH-ICS, </a:t>
            </a:r>
            <a:r>
              <a:rPr sz="3700" baseline="31999"/>
              <a:t>5</a:t>
            </a:r>
            <a:r>
              <a:rPr sz="3700"/>
              <a:t> Lancaster University, </a:t>
            </a:r>
            <a:r>
              <a:rPr sz="3700" baseline="31999"/>
              <a:t>6 </a:t>
            </a:r>
            <a:r>
              <a:rPr sz="3700"/>
              <a:t>University of Crete, </a:t>
            </a:r>
            <a:r>
              <a:rPr sz="3700" baseline="31999"/>
              <a:t>7</a:t>
            </a:r>
            <a:r>
              <a:rPr sz="3700"/>
              <a:t> TU Delft</a:t>
            </a:r>
          </a:p>
        </p:txBody>
      </p:sp>
      <p:sp>
        <p:nvSpPr>
          <p:cNvPr id="152" name="Seven Years in the Life of Hypergiants’ Off-nets"/>
          <p:cNvSpPr txBox="1">
            <a:spLocks noGrp="1"/>
          </p:cNvSpPr>
          <p:nvPr>
            <p:ph type="ctrTitle"/>
          </p:nvPr>
        </p:nvSpPr>
        <p:spPr>
          <a:xfrm>
            <a:off x="1206498" y="2377329"/>
            <a:ext cx="21971004" cy="4648201"/>
          </a:xfrm>
          <a:prstGeom prst="rect">
            <a:avLst/>
          </a:prstGeom>
        </p:spPr>
        <p:txBody>
          <a:bodyPr/>
          <a:lstStyle/>
          <a:p>
            <a:r>
              <a:t>Seven Years in the Life of Hypergiants’ Off-nets</a:t>
            </a:r>
          </a:p>
        </p:txBody>
      </p:sp>
      <p:sp>
        <p:nvSpPr>
          <p:cNvPr id="153" name="ACM SIGCOMM, August 2021"/>
          <p:cNvSpPr txBox="1">
            <a:spLocks noGrp="1"/>
          </p:cNvSpPr>
          <p:nvPr>
            <p:ph type="subTitle" sz="quarter" idx="1"/>
          </p:nvPr>
        </p:nvSpPr>
        <p:spPr>
          <a:xfrm>
            <a:off x="1206500" y="11205037"/>
            <a:ext cx="21971000" cy="1905001"/>
          </a:xfrm>
          <a:prstGeom prst="rect">
            <a:avLst/>
          </a:prstGeom>
        </p:spPr>
        <p:txBody>
          <a:bodyPr/>
          <a:lstStyle/>
          <a:p>
            <a:pPr>
              <a:defRPr i="1"/>
            </a:pPr>
            <a:endParaRPr/>
          </a:p>
          <a:p>
            <a:r>
              <a:t>ACM SIGCOMM, August 2021</a:t>
            </a:r>
          </a:p>
        </p:txBody>
      </p:sp>
      <p:pic>
        <p:nvPicPr>
          <p:cNvPr id="154" name="artifacts_evaluated_functional_v1_1.png" descr="artifacts_evaluated_functional_v1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596" y="11021642"/>
            <a:ext cx="2283874" cy="2271791"/>
          </a:xfrm>
          <a:prstGeom prst="rect">
            <a:avLst/>
          </a:prstGeom>
          <a:ln w="25400">
            <a:miter lim="400000"/>
          </a:ln>
          <a:effectLst>
            <a:reflection stA="82330" endPos="40000" dir="5400000" sy="-100000" algn="bl" rotWithShape="0"/>
          </a:effectLst>
        </p:spPr>
      </p:pic>
      <p:pic>
        <p:nvPicPr>
          <p:cNvPr id="155" name="artifacts_available_v1_1.png" descr="artifacts_available_v1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6478" y="11021642"/>
            <a:ext cx="2283874" cy="2271791"/>
          </a:xfrm>
          <a:prstGeom prst="rect">
            <a:avLst/>
          </a:prstGeom>
          <a:ln w="25400">
            <a:miter lim="400000"/>
          </a:ln>
          <a:effectLst>
            <a:reflection stA="82330" endPos="40000" dir="5400000" sy="-100000" algn="bl" rotWithShape="0"/>
          </a:effectLst>
        </p:spPr>
      </p:pic>
      <p:pic>
        <p:nvPicPr>
          <p:cNvPr id="156" name="results_reproduced_v1_1.png" descr="results_reproduced_v1_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2716" y="11021642"/>
            <a:ext cx="2283874" cy="2271791"/>
          </a:xfrm>
          <a:prstGeom prst="rect">
            <a:avLst/>
          </a:prstGeom>
          <a:ln w="25400">
            <a:miter lim="400000"/>
          </a:ln>
          <a:effectLst>
            <a:reflection stA="8233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Method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Methodology</a:t>
            </a:r>
          </a:p>
        </p:txBody>
      </p:sp>
      <p:sp>
        <p:nvSpPr>
          <p:cNvPr id="288" name="Step 0: Collect TLS certificates dataset…"/>
          <p:cNvSpPr txBox="1">
            <a:spLocks noGrp="1"/>
          </p:cNvSpPr>
          <p:nvPr>
            <p:ph type="body" idx="1"/>
          </p:nvPr>
        </p:nvSpPr>
        <p:spPr>
          <a:xfrm>
            <a:off x="1206500" y="3577547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t>Step 0: </a:t>
            </a:r>
            <a:r>
              <a:rPr b="1" u="sng"/>
              <a:t>Collect TLS certificates dataset</a:t>
            </a:r>
          </a:p>
          <a:p>
            <a:r>
              <a:t>Step 1: </a:t>
            </a:r>
            <a:r>
              <a:rPr b="1" u="sng"/>
              <a:t>Validate Certificates</a:t>
            </a:r>
          </a:p>
          <a:p>
            <a:pPr lvl="1"/>
            <a:r>
              <a:t>Exclude </a:t>
            </a:r>
            <a:r>
              <a:rPr b="1"/>
              <a:t>self-signed</a:t>
            </a:r>
            <a:r>
              <a:t>, </a:t>
            </a:r>
            <a:r>
              <a:rPr b="1"/>
              <a:t>expired</a:t>
            </a:r>
            <a:r>
              <a:t> and certificates with a </a:t>
            </a:r>
            <a:r>
              <a:rPr b="1"/>
              <a:t>non-verified chain</a:t>
            </a:r>
            <a:r>
              <a:t>.</a:t>
            </a:r>
          </a:p>
        </p:txBody>
      </p:sp>
      <p:grpSp>
        <p:nvGrpSpPr>
          <p:cNvPr id="296" name="Group"/>
          <p:cNvGrpSpPr/>
          <p:nvPr/>
        </p:nvGrpSpPr>
        <p:grpSpPr>
          <a:xfrm>
            <a:off x="1095255" y="7874938"/>
            <a:ext cx="5681273" cy="4261729"/>
            <a:chOff x="0" y="0"/>
            <a:chExt cx="5681271" cy="4261728"/>
          </a:xfrm>
        </p:grpSpPr>
        <p:sp>
          <p:nvSpPr>
            <p:cNvPr id="289" name="Rectangle"/>
            <p:cNvSpPr/>
            <p:nvPr/>
          </p:nvSpPr>
          <p:spPr>
            <a:xfrm>
              <a:off x="0" y="0"/>
              <a:ext cx="5681272" cy="3322259"/>
            </a:xfrm>
            <a:prstGeom prst="rect">
              <a:avLst/>
            </a:prstGeom>
            <a:solidFill>
              <a:srgbClr val="000000"/>
            </a:solidFill>
            <a:ln w="50800" cap="rnd">
              <a:solidFill>
                <a:schemeClr val="accent4">
                  <a:hueOff val="475731"/>
                  <a:satOff val="-4338"/>
                  <a:lumOff val="10182"/>
                </a:schemeClr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90" name="4685237.png" descr="4685237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0834" y="277273"/>
              <a:ext cx="1315839" cy="1315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4685265.png" descr="4685265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599" y="277273"/>
              <a:ext cx="1315839" cy="1315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2" name="4685265.png" descr="4685265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8497" y="1816815"/>
              <a:ext cx="1315839" cy="1315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4685237.png" descr="4685237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794" y="1816815"/>
              <a:ext cx="1315838" cy="1315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4" name="4685237.png" descr="4685237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2717" y="277273"/>
              <a:ext cx="1315839" cy="1315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5" name="TLS Certificates Dataset"/>
            <p:cNvSpPr txBox="1"/>
            <p:nvPr/>
          </p:nvSpPr>
          <p:spPr>
            <a:xfrm>
              <a:off x="268466" y="3651954"/>
              <a:ext cx="5144340" cy="609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 b="1"/>
              </a:lvl1pPr>
            </a:lstStyle>
            <a:p>
              <a:r>
                <a:t>TLS Certificates Dataset</a:t>
              </a:r>
            </a:p>
          </p:txBody>
        </p:sp>
      </p:grpSp>
      <p:grpSp>
        <p:nvGrpSpPr>
          <p:cNvPr id="302" name="Group"/>
          <p:cNvGrpSpPr/>
          <p:nvPr/>
        </p:nvGrpSpPr>
        <p:grpSpPr>
          <a:xfrm>
            <a:off x="19592473" y="8151476"/>
            <a:ext cx="4527729" cy="2729500"/>
            <a:chOff x="0" y="0"/>
            <a:chExt cx="4527727" cy="2729499"/>
          </a:xfrm>
        </p:grpSpPr>
        <p:sp>
          <p:nvSpPr>
            <p:cNvPr id="297" name="Valid TLS Certificates"/>
            <p:cNvSpPr txBox="1"/>
            <p:nvPr/>
          </p:nvSpPr>
          <p:spPr>
            <a:xfrm>
              <a:off x="0" y="2119724"/>
              <a:ext cx="4527728" cy="609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 b="1"/>
              </a:lvl1pPr>
            </a:lstStyle>
            <a:p>
              <a:r>
                <a:t>Valid TLS Certificates</a:t>
              </a:r>
            </a:p>
          </p:txBody>
        </p:sp>
        <p:grpSp>
          <p:nvGrpSpPr>
            <p:cNvPr id="301" name="Group"/>
            <p:cNvGrpSpPr/>
            <p:nvPr/>
          </p:nvGrpSpPr>
          <p:grpSpPr>
            <a:xfrm>
              <a:off x="264500" y="0"/>
              <a:ext cx="3998729" cy="1895563"/>
              <a:chOff x="0" y="0"/>
              <a:chExt cx="3998728" cy="1895562"/>
            </a:xfrm>
          </p:grpSpPr>
          <p:sp>
            <p:nvSpPr>
              <p:cNvPr id="298" name="Rectangle"/>
              <p:cNvSpPr/>
              <p:nvPr/>
            </p:nvSpPr>
            <p:spPr>
              <a:xfrm>
                <a:off x="0" y="0"/>
                <a:ext cx="3998729" cy="1895563"/>
              </a:xfrm>
              <a:prstGeom prst="rect">
                <a:avLst/>
              </a:prstGeom>
              <a:solidFill>
                <a:srgbClr val="000000"/>
              </a:solidFill>
              <a:ln w="50800" cap="rnd">
                <a:solidFill>
                  <a:schemeClr val="accent3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299" name="4685265.png" descr="4685265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452" y="289862"/>
                <a:ext cx="1315839" cy="13158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0" name="4685265.png" descr="4685265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6308" y="289862"/>
                <a:ext cx="1315839" cy="13158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303" name="Text"/>
          <p:cNvSpPr txBox="1"/>
          <p:nvPr/>
        </p:nvSpPr>
        <p:spPr>
          <a:xfrm>
            <a:off x="23538670" y="130630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304" name="Screen Shot 2021-08-04 at 00.16.38.png" descr="Screen Shot 2021-08-04 at 00.16.3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286" y="8426341"/>
            <a:ext cx="12604431" cy="50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Rectangle"/>
          <p:cNvSpPr/>
          <p:nvPr/>
        </p:nvSpPr>
        <p:spPr>
          <a:xfrm>
            <a:off x="7160058" y="8525433"/>
            <a:ext cx="6966234" cy="1628379"/>
          </a:xfrm>
          <a:prstGeom prst="rect">
            <a:avLst/>
          </a:prstGeom>
          <a:ln w="635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6" name="Rectangle"/>
          <p:cNvSpPr/>
          <p:nvPr/>
        </p:nvSpPr>
        <p:spPr>
          <a:xfrm>
            <a:off x="8438953" y="12446057"/>
            <a:ext cx="10499730" cy="846877"/>
          </a:xfrm>
          <a:prstGeom prst="rect">
            <a:avLst/>
          </a:prstGeom>
          <a:ln w="635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309" name="Arrow"/>
          <p:cNvGrpSpPr/>
          <p:nvPr/>
        </p:nvGrpSpPr>
        <p:grpSpPr>
          <a:xfrm>
            <a:off x="10185298" y="7102286"/>
            <a:ext cx="5359271" cy="1556421"/>
            <a:chOff x="0" y="0"/>
            <a:chExt cx="5359269" cy="1556419"/>
          </a:xfrm>
        </p:grpSpPr>
        <p:sp>
          <p:nvSpPr>
            <p:cNvPr id="308" name="Arrow"/>
            <p:cNvSpPr/>
            <p:nvPr/>
          </p:nvSpPr>
          <p:spPr>
            <a:xfrm>
              <a:off x="69850" y="143209"/>
              <a:ext cx="5175962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07" name="Arrow Arrow" descr="Arrow Arrow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" y="-1"/>
              <a:ext cx="5359271" cy="155642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2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fill="hold" grpId="3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fill="hold" grpId="1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4" presetClass="entr" presetSubtype="3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4" presetClass="entr" presetSubtype="32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0" presetClass="entr" fill="hold" grpId="6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0"/>
                            </p:stCondLst>
                            <p:childTnLst>
                              <p:par>
                                <p:cTn id="40" presetID="1" presetClass="entr" presetSubtype="0" fill="hold" grpId="7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1" build="p" bldLvl="5" animBg="1" advAuto="0"/>
      <p:bldP spid="296" grpId="2" animBg="1" advAuto="0"/>
      <p:bldP spid="302" grpId="7" animBg="1" advAuto="0"/>
      <p:bldP spid="304" grpId="3" animBg="1" advAuto="0"/>
      <p:bldP spid="305" grpId="4" animBg="1" advAuto="0"/>
      <p:bldP spid="306" grpId="5" animBg="1" advAuto="0"/>
      <p:bldP spid="309" grpId="6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tep 2: Learn Hypergiant TLS Fingerprints…"/>
          <p:cNvSpPr txBox="1">
            <a:spLocks noGrp="1"/>
          </p:cNvSpPr>
          <p:nvPr>
            <p:ph type="body" idx="1"/>
          </p:nvPr>
        </p:nvSpPr>
        <p:spPr>
          <a:xfrm>
            <a:off x="1206500" y="3577547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t>Step 2: </a:t>
            </a:r>
            <a:r>
              <a:rPr b="1" u="sng"/>
              <a:t>Learn Hypergiant TLS Fingerprints</a:t>
            </a:r>
          </a:p>
          <a:p>
            <a:pPr lvl="1"/>
            <a:r>
              <a:t>Input the HG keyword e.g., “facebook” and the TLS scans for all on-net IPs.</a:t>
            </a:r>
          </a:p>
        </p:txBody>
      </p:sp>
      <p:sp>
        <p:nvSpPr>
          <p:cNvPr id="314" name="Method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Methodology</a:t>
            </a:r>
          </a:p>
        </p:txBody>
      </p:sp>
      <p:grpSp>
        <p:nvGrpSpPr>
          <p:cNvPr id="323" name="Group"/>
          <p:cNvGrpSpPr/>
          <p:nvPr/>
        </p:nvGrpSpPr>
        <p:grpSpPr>
          <a:xfrm>
            <a:off x="8389321" y="6395683"/>
            <a:ext cx="8035864" cy="6117939"/>
            <a:chOff x="0" y="0"/>
            <a:chExt cx="8035862" cy="6117937"/>
          </a:xfrm>
        </p:grpSpPr>
        <p:pic>
          <p:nvPicPr>
            <p:cNvPr id="31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035863" cy="6117938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reflection stA="82330" endPos="40000" dir="5400000" sy="-100000" algn="bl" rotWithShape="0"/>
            </a:effectLst>
          </p:spPr>
        </p:pic>
        <p:pic>
          <p:nvPicPr>
            <p:cNvPr id="316" name="iconfinder_3209463_data_database_server_storage_web_icon_256px.png" descr="iconfinder_3209463_data_database_server_storage_web_icon_256px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1928" y="1972295"/>
              <a:ext cx="1159692" cy="11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7" name="iconfinder_3209463_data_database_server_storage_web_icon_256px.png" descr="iconfinder_3209463_data_database_server_storage_web_icon_256px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3651" y="2479123"/>
              <a:ext cx="1159692" cy="11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8" name="iconfinder_3209463_data_database_server_storage_web_icon_256px.png" descr="iconfinder_3209463_data_database_server_storage_web_icon_256px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5374" y="2090828"/>
              <a:ext cx="1159692" cy="11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9" name="Facebook AS(es)"/>
            <p:cNvSpPr txBox="1"/>
            <p:nvPr/>
          </p:nvSpPr>
          <p:spPr>
            <a:xfrm>
              <a:off x="1817313" y="1011307"/>
              <a:ext cx="4401237" cy="7338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 b="1">
                  <a:solidFill>
                    <a:schemeClr val="accent1">
                      <a:hueOff val="117695"/>
                      <a:lumOff val="-11358"/>
                    </a:schemeClr>
                  </a:solidFill>
                </a:defRPr>
              </a:lvl1pPr>
            </a:lstStyle>
            <a:p>
              <a:r>
                <a:t>Facebook AS(es)</a:t>
              </a:r>
            </a:p>
          </p:txBody>
        </p:sp>
        <p:pic>
          <p:nvPicPr>
            <p:cNvPr id="320" name="4685265.png" descr="4685265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79100" y="3117111"/>
              <a:ext cx="483180" cy="483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1" name="4685265.png" descr="4685265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6679" y="3517055"/>
              <a:ext cx="483180" cy="483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2" name="4685265.png" descr="4685265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6973" y="2985878"/>
              <a:ext cx="483180" cy="483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4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330" name="Group"/>
          <p:cNvGrpSpPr/>
          <p:nvPr/>
        </p:nvGrpSpPr>
        <p:grpSpPr>
          <a:xfrm>
            <a:off x="445517" y="8456590"/>
            <a:ext cx="4527729" cy="2729500"/>
            <a:chOff x="0" y="0"/>
            <a:chExt cx="4527727" cy="2729499"/>
          </a:xfrm>
        </p:grpSpPr>
        <p:sp>
          <p:nvSpPr>
            <p:cNvPr id="325" name="Valid TLS Certificates"/>
            <p:cNvSpPr txBox="1"/>
            <p:nvPr/>
          </p:nvSpPr>
          <p:spPr>
            <a:xfrm>
              <a:off x="0" y="2119724"/>
              <a:ext cx="4527728" cy="609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 b="1"/>
              </a:lvl1pPr>
            </a:lstStyle>
            <a:p>
              <a:r>
                <a:t>Valid TLS Certificates</a:t>
              </a:r>
            </a:p>
          </p:txBody>
        </p:sp>
        <p:grpSp>
          <p:nvGrpSpPr>
            <p:cNvPr id="329" name="Group"/>
            <p:cNvGrpSpPr/>
            <p:nvPr/>
          </p:nvGrpSpPr>
          <p:grpSpPr>
            <a:xfrm>
              <a:off x="264500" y="0"/>
              <a:ext cx="3998729" cy="1895563"/>
              <a:chOff x="0" y="0"/>
              <a:chExt cx="3998728" cy="1895562"/>
            </a:xfrm>
          </p:grpSpPr>
          <p:sp>
            <p:nvSpPr>
              <p:cNvPr id="326" name="Rectangle"/>
              <p:cNvSpPr/>
              <p:nvPr/>
            </p:nvSpPr>
            <p:spPr>
              <a:xfrm>
                <a:off x="0" y="0"/>
                <a:ext cx="3998729" cy="1895563"/>
              </a:xfrm>
              <a:prstGeom prst="rect">
                <a:avLst/>
              </a:prstGeom>
              <a:solidFill>
                <a:srgbClr val="000000"/>
              </a:solidFill>
              <a:ln w="50800" cap="rnd">
                <a:solidFill>
                  <a:schemeClr val="accent3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327" name="4685265.png" descr="4685265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452" y="289862"/>
                <a:ext cx="1315839" cy="13158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8" name="4685265.png" descr="4685265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6308" y="289862"/>
                <a:ext cx="1315839" cy="13158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33" name="Arrow"/>
          <p:cNvGrpSpPr/>
          <p:nvPr/>
        </p:nvGrpSpPr>
        <p:grpSpPr>
          <a:xfrm>
            <a:off x="5388152" y="8676442"/>
            <a:ext cx="2586263" cy="1556421"/>
            <a:chOff x="0" y="0"/>
            <a:chExt cx="2586262" cy="1556419"/>
          </a:xfrm>
        </p:grpSpPr>
        <p:sp>
          <p:nvSpPr>
            <p:cNvPr id="332" name="Arrow"/>
            <p:cNvSpPr/>
            <p:nvPr/>
          </p:nvSpPr>
          <p:spPr>
            <a:xfrm>
              <a:off x="69850" y="143209"/>
              <a:ext cx="2402955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31" name="Arrow Arrow" descr="Arrow Arrow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-1"/>
              <a:ext cx="2586263" cy="1556421"/>
            </a:xfrm>
            <a:prstGeom prst="rect">
              <a:avLst/>
            </a:prstGeom>
            <a:effectLst/>
          </p:spPr>
        </p:pic>
      </p:grpSp>
      <p:pic>
        <p:nvPicPr>
          <p:cNvPr id="334" name="Screen Shot 2021-08-04 at 00.33.33.png" descr="Screen Shot 2021-08-04 at 00.33.33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1752" y="10142773"/>
            <a:ext cx="5535543" cy="3587496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Rectangle"/>
          <p:cNvSpPr/>
          <p:nvPr/>
        </p:nvSpPr>
        <p:spPr>
          <a:xfrm>
            <a:off x="6248985" y="11562517"/>
            <a:ext cx="1874385" cy="419680"/>
          </a:xfrm>
          <a:prstGeom prst="rect">
            <a:avLst/>
          </a:prstGeom>
          <a:ln w="635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6" name="Rectangle"/>
          <p:cNvSpPr/>
          <p:nvPr/>
        </p:nvSpPr>
        <p:spPr>
          <a:xfrm>
            <a:off x="6422551" y="13025764"/>
            <a:ext cx="3277692" cy="311100"/>
          </a:xfrm>
          <a:prstGeom prst="rect">
            <a:avLst/>
          </a:prstGeom>
          <a:ln w="635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37" name="Screen Shot 2021-08-04 at 00.36.11.png" descr="Screen Shot 2021-08-04 at 00.36.1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0253" y="10441726"/>
            <a:ext cx="7574518" cy="3254676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Rectangle"/>
          <p:cNvSpPr/>
          <p:nvPr/>
        </p:nvSpPr>
        <p:spPr>
          <a:xfrm>
            <a:off x="14829952" y="12678631"/>
            <a:ext cx="3277691" cy="311100"/>
          </a:xfrm>
          <a:prstGeom prst="rect">
            <a:avLst/>
          </a:prstGeom>
          <a:ln w="635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9" name="Rectangle"/>
          <p:cNvSpPr/>
          <p:nvPr/>
        </p:nvSpPr>
        <p:spPr>
          <a:xfrm>
            <a:off x="14829952" y="13025764"/>
            <a:ext cx="3277691" cy="311100"/>
          </a:xfrm>
          <a:prstGeom prst="rect">
            <a:avLst/>
          </a:prstGeom>
          <a:ln w="635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0" name="Rectangle"/>
          <p:cNvSpPr/>
          <p:nvPr/>
        </p:nvSpPr>
        <p:spPr>
          <a:xfrm>
            <a:off x="14829952" y="13355964"/>
            <a:ext cx="3277691" cy="311100"/>
          </a:xfrm>
          <a:prstGeom prst="rect">
            <a:avLst/>
          </a:prstGeom>
          <a:ln w="635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1" name="Rectangle"/>
          <p:cNvSpPr/>
          <p:nvPr/>
        </p:nvSpPr>
        <p:spPr>
          <a:xfrm>
            <a:off x="14829952" y="11913513"/>
            <a:ext cx="5472043" cy="398884"/>
          </a:xfrm>
          <a:prstGeom prst="rect">
            <a:avLst/>
          </a:prstGeom>
          <a:ln w="635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344" name="Arrow"/>
          <p:cNvGrpSpPr/>
          <p:nvPr/>
        </p:nvGrpSpPr>
        <p:grpSpPr>
          <a:xfrm>
            <a:off x="17358814" y="8676442"/>
            <a:ext cx="2586264" cy="1556421"/>
            <a:chOff x="0" y="0"/>
            <a:chExt cx="2586262" cy="1556419"/>
          </a:xfrm>
        </p:grpSpPr>
        <p:sp>
          <p:nvSpPr>
            <p:cNvPr id="343" name="Arrow"/>
            <p:cNvSpPr/>
            <p:nvPr/>
          </p:nvSpPr>
          <p:spPr>
            <a:xfrm>
              <a:off x="69850" y="143209"/>
              <a:ext cx="2402955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42" name="Arrow Arrow" descr="Arrow Arrow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-1"/>
              <a:ext cx="2586263" cy="1556421"/>
            </a:xfrm>
            <a:prstGeom prst="rect">
              <a:avLst/>
            </a:prstGeom>
            <a:effectLst/>
          </p:spPr>
        </p:pic>
      </p:grpSp>
      <p:grpSp>
        <p:nvGrpSpPr>
          <p:cNvPr id="347" name="Group"/>
          <p:cNvGrpSpPr/>
          <p:nvPr/>
        </p:nvGrpSpPr>
        <p:grpSpPr>
          <a:xfrm>
            <a:off x="20762769" y="7890595"/>
            <a:ext cx="2720646" cy="3419459"/>
            <a:chOff x="0" y="0"/>
            <a:chExt cx="2720644" cy="3419458"/>
          </a:xfrm>
        </p:grpSpPr>
        <p:sp>
          <p:nvSpPr>
            <p:cNvPr id="345" name="On-net TLS…"/>
            <p:cNvSpPr txBox="1"/>
            <p:nvPr/>
          </p:nvSpPr>
          <p:spPr>
            <a:xfrm>
              <a:off x="-1" y="2288983"/>
              <a:ext cx="2720646" cy="1130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400" b="1"/>
              </a:pPr>
              <a:r>
                <a:rPr>
                  <a:solidFill>
                    <a:schemeClr val="accent4">
                      <a:hueOff val="-1109407"/>
                      <a:satOff val="-1495"/>
                      <a:lumOff val="-6330"/>
                    </a:schemeClr>
                  </a:solidFill>
                </a:rPr>
                <a:t>On-net</a:t>
              </a:r>
              <a:r>
                <a:t> TLS</a:t>
              </a:r>
            </a:p>
            <a:p>
              <a:pPr>
                <a:defRPr sz="3400" b="1"/>
              </a:pPr>
              <a:r>
                <a:t>Fingerprints </a:t>
              </a:r>
            </a:p>
          </p:txBody>
        </p:sp>
        <p:pic>
          <p:nvPicPr>
            <p:cNvPr id="346" name="16288632122767883.png" descr="16288632122767883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0051" y="0"/>
              <a:ext cx="2140544" cy="21405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" presetClass="entr" presetSubtype="3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" presetClass="entr" presetSubtype="32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" presetClass="entr" presetSubtype="32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" presetClass="entr" presetSubtype="32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" presetClass="entr" presetSubtype="32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1" animBg="1" advAuto="0"/>
      <p:bldP spid="333" grpId="3" animBg="1" advAuto="0"/>
      <p:bldP spid="334" grpId="2" animBg="1" advAuto="0"/>
      <p:bldP spid="335" grpId="4" animBg="1" advAuto="0"/>
      <p:bldP spid="336" grpId="5" animBg="1" advAuto="0"/>
      <p:bldP spid="337" grpId="6" animBg="1" advAuto="0"/>
      <p:bldP spid="338" grpId="8" animBg="1" advAuto="0"/>
      <p:bldP spid="339" grpId="9" animBg="1" advAuto="0"/>
      <p:bldP spid="340" grpId="10" animBg="1" advAuto="0"/>
      <p:bldP spid="341" grpId="7" animBg="1" advAuto="0"/>
      <p:bldP spid="344" grpId="11" animBg="1" advAuto="0"/>
      <p:bldP spid="347" grpId="1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Method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Methodology</a:t>
            </a:r>
          </a:p>
        </p:txBody>
      </p:sp>
      <p:sp>
        <p:nvSpPr>
          <p:cNvPr id="352" name="Step 3: Use Fingerprints to Identify candidate off-nets…"/>
          <p:cNvSpPr txBox="1">
            <a:spLocks noGrp="1"/>
          </p:cNvSpPr>
          <p:nvPr>
            <p:ph type="body" idx="1"/>
          </p:nvPr>
        </p:nvSpPr>
        <p:spPr>
          <a:xfrm>
            <a:off x="1206500" y="3587460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t>Step 3: </a:t>
            </a:r>
            <a:r>
              <a:rPr b="1" u="sng"/>
              <a:t>Use Fingerprints to Identify candidate off-nets</a:t>
            </a:r>
          </a:p>
          <a:p>
            <a:pPr lvl="1"/>
            <a:r>
              <a:t>Search for certificates matching the on-net fingerprints.</a:t>
            </a:r>
          </a:p>
        </p:txBody>
      </p:sp>
      <p:grpSp>
        <p:nvGrpSpPr>
          <p:cNvPr id="374" name="Group"/>
          <p:cNvGrpSpPr/>
          <p:nvPr/>
        </p:nvGrpSpPr>
        <p:grpSpPr>
          <a:xfrm>
            <a:off x="8990874" y="7251194"/>
            <a:ext cx="7131916" cy="5636572"/>
            <a:chOff x="0" y="0"/>
            <a:chExt cx="7131915" cy="5636570"/>
          </a:xfrm>
        </p:grpSpPr>
        <p:grpSp>
          <p:nvGrpSpPr>
            <p:cNvPr id="358" name="Group"/>
            <p:cNvGrpSpPr/>
            <p:nvPr/>
          </p:nvGrpSpPr>
          <p:grpSpPr>
            <a:xfrm>
              <a:off x="2087864" y="2747240"/>
              <a:ext cx="2956187" cy="2250631"/>
              <a:chOff x="0" y="0"/>
              <a:chExt cx="2956185" cy="2250630"/>
            </a:xfrm>
          </p:grpSpPr>
          <p:pic>
            <p:nvPicPr>
              <p:cNvPr id="353" name="Image" descr="Image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956186" cy="22506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4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4545" y="78811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5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8885" y="501844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6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4189" y="123547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7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362" y="830577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64" name="Group"/>
            <p:cNvGrpSpPr/>
            <p:nvPr/>
          </p:nvGrpSpPr>
          <p:grpSpPr>
            <a:xfrm>
              <a:off x="0" y="0"/>
              <a:ext cx="2956186" cy="2250631"/>
              <a:chOff x="0" y="0"/>
              <a:chExt cx="2956185" cy="2250630"/>
            </a:xfrm>
          </p:grpSpPr>
          <p:pic>
            <p:nvPicPr>
              <p:cNvPr id="359" name="Image" descr="Image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956186" cy="22506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0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4545" y="78811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1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8885" y="501844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2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4189" y="123547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3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362" y="830577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70" name="Group"/>
            <p:cNvGrpSpPr/>
            <p:nvPr/>
          </p:nvGrpSpPr>
          <p:grpSpPr>
            <a:xfrm>
              <a:off x="4175729" y="0"/>
              <a:ext cx="2956187" cy="2250631"/>
              <a:chOff x="0" y="0"/>
              <a:chExt cx="2956185" cy="2250630"/>
            </a:xfrm>
          </p:grpSpPr>
          <p:pic>
            <p:nvPicPr>
              <p:cNvPr id="365" name="Image" descr="Image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956186" cy="22506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6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4545" y="78811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7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8885" y="501844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8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4189" y="123547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9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362" y="830577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71" name="AS1"/>
            <p:cNvSpPr txBox="1"/>
            <p:nvPr/>
          </p:nvSpPr>
          <p:spPr>
            <a:xfrm>
              <a:off x="1132906" y="2429392"/>
              <a:ext cx="690373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AS1</a:t>
              </a:r>
            </a:p>
          </p:txBody>
        </p:sp>
        <p:sp>
          <p:nvSpPr>
            <p:cNvPr id="372" name="AS2"/>
            <p:cNvSpPr txBox="1"/>
            <p:nvPr/>
          </p:nvSpPr>
          <p:spPr>
            <a:xfrm>
              <a:off x="3220771" y="5175511"/>
              <a:ext cx="690373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AS2</a:t>
              </a:r>
            </a:p>
          </p:txBody>
        </p:sp>
        <p:sp>
          <p:nvSpPr>
            <p:cNvPr id="373" name="AS3"/>
            <p:cNvSpPr txBox="1"/>
            <p:nvPr/>
          </p:nvSpPr>
          <p:spPr>
            <a:xfrm>
              <a:off x="5308635" y="2429392"/>
              <a:ext cx="690373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AS3</a:t>
              </a:r>
            </a:p>
          </p:txBody>
        </p:sp>
      </p:grpSp>
      <p:sp>
        <p:nvSpPr>
          <p:cNvPr id="375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376" name="Screen Shot 2021-08-04 at 10.21.21.png" descr="Screen Shot 2021-08-04 at 10.21.2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447" y="10970473"/>
            <a:ext cx="6653077" cy="23005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9" name="Arrow"/>
          <p:cNvGrpSpPr/>
          <p:nvPr/>
        </p:nvGrpSpPr>
        <p:grpSpPr>
          <a:xfrm>
            <a:off x="5779421" y="9291270"/>
            <a:ext cx="2586263" cy="1556420"/>
            <a:chOff x="0" y="0"/>
            <a:chExt cx="2586262" cy="1556419"/>
          </a:xfrm>
        </p:grpSpPr>
        <p:sp>
          <p:nvSpPr>
            <p:cNvPr id="378" name="Arrow"/>
            <p:cNvSpPr/>
            <p:nvPr/>
          </p:nvSpPr>
          <p:spPr>
            <a:xfrm>
              <a:off x="69850" y="143209"/>
              <a:ext cx="2402955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77" name="Arrow Arrow" descr="Arrow Arrow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-1"/>
              <a:ext cx="2586263" cy="1556421"/>
            </a:xfrm>
            <a:prstGeom prst="rect">
              <a:avLst/>
            </a:prstGeom>
            <a:effectLst/>
          </p:spPr>
        </p:pic>
      </p:grpSp>
      <p:grpSp>
        <p:nvGrpSpPr>
          <p:cNvPr id="382" name="Arrow"/>
          <p:cNvGrpSpPr/>
          <p:nvPr/>
        </p:nvGrpSpPr>
        <p:grpSpPr>
          <a:xfrm>
            <a:off x="15560763" y="9132906"/>
            <a:ext cx="2586264" cy="1556420"/>
            <a:chOff x="0" y="0"/>
            <a:chExt cx="2586262" cy="1556419"/>
          </a:xfrm>
        </p:grpSpPr>
        <p:sp>
          <p:nvSpPr>
            <p:cNvPr id="381" name="Arrow"/>
            <p:cNvSpPr/>
            <p:nvPr/>
          </p:nvSpPr>
          <p:spPr>
            <a:xfrm>
              <a:off x="69850" y="143209"/>
              <a:ext cx="2402955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80" name="Arrow Arrow" descr="Arrow Arrow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-1"/>
              <a:ext cx="2586263" cy="1556421"/>
            </a:xfrm>
            <a:prstGeom prst="rect">
              <a:avLst/>
            </a:prstGeom>
            <a:effectLst/>
          </p:spPr>
        </p:pic>
      </p:grpSp>
      <p:grpSp>
        <p:nvGrpSpPr>
          <p:cNvPr id="385" name="Group"/>
          <p:cNvGrpSpPr/>
          <p:nvPr/>
        </p:nvGrpSpPr>
        <p:grpSpPr>
          <a:xfrm>
            <a:off x="18041709" y="8617984"/>
            <a:ext cx="4176244" cy="3777520"/>
            <a:chOff x="0" y="0"/>
            <a:chExt cx="4176242" cy="3777518"/>
          </a:xfrm>
        </p:grpSpPr>
        <p:sp>
          <p:nvSpPr>
            <p:cNvPr id="383" name="Candidate off-net…"/>
            <p:cNvSpPr txBox="1"/>
            <p:nvPr/>
          </p:nvSpPr>
          <p:spPr>
            <a:xfrm>
              <a:off x="-1" y="2647044"/>
              <a:ext cx="4176244" cy="1130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400" b="1"/>
              </a:pPr>
              <a:r>
                <a:t>Candidate off-net </a:t>
              </a:r>
            </a:p>
            <a:p>
              <a:pPr>
                <a:defRPr sz="3400" b="1"/>
              </a:pPr>
              <a:r>
                <a:t>server deployments</a:t>
              </a:r>
            </a:p>
          </p:txBody>
        </p:sp>
        <p:pic>
          <p:nvPicPr>
            <p:cNvPr id="384" name="5695455-3.png" descr="5695455-3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6457" y="0"/>
              <a:ext cx="2586263" cy="25862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6" name="Rectangle"/>
          <p:cNvSpPr/>
          <p:nvPr/>
        </p:nvSpPr>
        <p:spPr>
          <a:xfrm>
            <a:off x="4224094" y="11002223"/>
            <a:ext cx="6627783" cy="2237097"/>
          </a:xfrm>
          <a:prstGeom prst="rect">
            <a:avLst/>
          </a:prstGeom>
          <a:ln w="635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87" name="Screen Shot 2021-08-04 at 12.56.35.png" descr="Screen Shot 2021-08-04 at 12.56.35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8468" y="6177240"/>
            <a:ext cx="6229583" cy="2991298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Rectangle"/>
          <p:cNvSpPr/>
          <p:nvPr/>
        </p:nvSpPr>
        <p:spPr>
          <a:xfrm>
            <a:off x="3535288" y="6164653"/>
            <a:ext cx="2522764" cy="402385"/>
          </a:xfrm>
          <a:prstGeom prst="rect">
            <a:avLst/>
          </a:prstGeom>
          <a:ln w="635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9" name="Rectangle"/>
          <p:cNvSpPr/>
          <p:nvPr/>
        </p:nvSpPr>
        <p:spPr>
          <a:xfrm>
            <a:off x="3580274" y="8104558"/>
            <a:ext cx="4760549" cy="543904"/>
          </a:xfrm>
          <a:prstGeom prst="rect">
            <a:avLst/>
          </a:prstGeom>
          <a:ln w="635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392" name="Group"/>
          <p:cNvGrpSpPr/>
          <p:nvPr/>
        </p:nvGrpSpPr>
        <p:grpSpPr>
          <a:xfrm>
            <a:off x="545499" y="8797014"/>
            <a:ext cx="2720646" cy="3419460"/>
            <a:chOff x="0" y="0"/>
            <a:chExt cx="2720644" cy="3419458"/>
          </a:xfrm>
        </p:grpSpPr>
        <p:sp>
          <p:nvSpPr>
            <p:cNvPr id="390" name="On-net TLS…"/>
            <p:cNvSpPr txBox="1"/>
            <p:nvPr/>
          </p:nvSpPr>
          <p:spPr>
            <a:xfrm>
              <a:off x="-1" y="2288983"/>
              <a:ext cx="2720646" cy="1130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400" b="1"/>
              </a:pPr>
              <a:r>
                <a:rPr>
                  <a:solidFill>
                    <a:schemeClr val="accent4">
                      <a:hueOff val="-1109407"/>
                      <a:satOff val="-1495"/>
                      <a:lumOff val="-6330"/>
                    </a:schemeClr>
                  </a:solidFill>
                </a:rPr>
                <a:t>On-net</a:t>
              </a:r>
              <a:r>
                <a:t> TLS</a:t>
              </a:r>
            </a:p>
            <a:p>
              <a:pPr>
                <a:defRPr sz="3400" b="1"/>
              </a:pPr>
              <a:r>
                <a:t>Fingerprints </a:t>
              </a:r>
            </a:p>
          </p:txBody>
        </p:sp>
        <p:pic>
          <p:nvPicPr>
            <p:cNvPr id="391" name="16288632122767883.png" descr="16288632122767883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0051" y="0"/>
              <a:ext cx="2140544" cy="21405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" presetClass="entr" presetSubtype="32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" presetClass="entr" presetSubtype="32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" presetClass="entr" presetSubtype="3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" grpId="2" animBg="1" advAuto="0"/>
      <p:bldP spid="376" grpId="4" animBg="1" advAuto="0"/>
      <p:bldP spid="379" grpId="1" animBg="1" advAuto="0"/>
      <p:bldP spid="382" grpId="8" animBg="1" advAuto="0"/>
      <p:bldP spid="385" grpId="9" animBg="1" advAuto="0"/>
      <p:bldP spid="386" grpId="7" animBg="1" advAuto="0"/>
      <p:bldP spid="387" grpId="3" animBg="1" advAuto="0"/>
      <p:bldP spid="388" grpId="5" animBg="1" advAuto="0"/>
      <p:bldP spid="389" grpId="6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Challenges</a:t>
            </a:r>
          </a:p>
        </p:txBody>
      </p:sp>
      <p:sp>
        <p:nvSpPr>
          <p:cNvPr id="397" name="Does presence of a Hypergiant certificate on a server outside their own network guarantee that the server is an off-net server deployment?…"/>
          <p:cNvSpPr txBox="1">
            <a:spLocks noGrp="1"/>
          </p:cNvSpPr>
          <p:nvPr>
            <p:ph type="body" idx="1"/>
          </p:nvPr>
        </p:nvSpPr>
        <p:spPr>
          <a:xfrm>
            <a:off x="1206500" y="3587460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t>Does presence of a Hypergiant certificate on a server outside</a:t>
            </a:r>
            <a:br/>
            <a:r>
              <a:t>their own network guarantee that the server is an off-net server deployment?</a:t>
            </a:r>
            <a:endParaRPr b="1" u="sng"/>
          </a:p>
          <a:p>
            <a:pPr>
              <a:defRPr>
                <a:solidFill>
                  <a:schemeClr val="accent4">
                    <a:hueOff val="-613784"/>
                    <a:lumOff val="1275"/>
                  </a:schemeClr>
                </a:solidFill>
              </a:defRPr>
            </a:pPr>
            <a:r>
              <a:rPr b="1"/>
              <a:t>No, it does not!</a:t>
            </a:r>
          </a:p>
        </p:txBody>
      </p:sp>
      <p:sp>
        <p:nvSpPr>
          <p:cNvPr id="398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grpSp>
        <p:nvGrpSpPr>
          <p:cNvPr id="408" name="Group"/>
          <p:cNvGrpSpPr/>
          <p:nvPr/>
        </p:nvGrpSpPr>
        <p:grpSpPr>
          <a:xfrm>
            <a:off x="2462654" y="7079942"/>
            <a:ext cx="8035864" cy="6117939"/>
            <a:chOff x="0" y="0"/>
            <a:chExt cx="8035862" cy="6117937"/>
          </a:xfrm>
        </p:grpSpPr>
        <p:grpSp>
          <p:nvGrpSpPr>
            <p:cNvPr id="404" name="Group"/>
            <p:cNvGrpSpPr/>
            <p:nvPr/>
          </p:nvGrpSpPr>
          <p:grpSpPr>
            <a:xfrm>
              <a:off x="0" y="0"/>
              <a:ext cx="8035863" cy="6117938"/>
              <a:chOff x="0" y="0"/>
              <a:chExt cx="8035862" cy="6117937"/>
            </a:xfrm>
          </p:grpSpPr>
          <p:pic>
            <p:nvPicPr>
              <p:cNvPr id="399" name="Image" descr="Image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0" y="0"/>
                <a:ext cx="8035863" cy="6117938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>
                <a:reflection stA="82330" endPos="40000" dir="5400000" sy="-100000" algn="bl" rotWithShape="0"/>
              </a:effectLst>
            </p:spPr>
          </p:pic>
          <p:sp>
            <p:nvSpPr>
              <p:cNvPr id="400" name="AS(es)"/>
              <p:cNvSpPr txBox="1"/>
              <p:nvPr/>
            </p:nvSpPr>
            <p:spPr>
              <a:xfrm>
                <a:off x="4403880" y="1248373"/>
                <a:ext cx="1734236" cy="7338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200" b="1">
                    <a:solidFill>
                      <a:srgbClr val="000000"/>
                    </a:solidFill>
                  </a:defRPr>
                </a:lvl1pPr>
              </a:lstStyle>
              <a:p>
                <a:pPr>
                  <a:defRPr>
                    <a:solidFill>
                      <a:schemeClr val="accent3">
                        <a:hueOff val="552055"/>
                        <a:lumOff val="-12548"/>
                      </a:schemeClr>
                    </a:solidFill>
                  </a:defRPr>
                </a:pPr>
                <a:r>
                  <a:rPr>
                    <a:solidFill>
                      <a:srgbClr val="000000"/>
                    </a:solidFill>
                  </a:rPr>
                  <a:t>AS(es)</a:t>
                </a:r>
              </a:p>
            </p:txBody>
          </p:sp>
          <p:pic>
            <p:nvPicPr>
              <p:cNvPr id="401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8086" y="2297740"/>
                <a:ext cx="1159692" cy="11596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02" name="The server is owned by Akamai…"/>
              <p:cNvSpPr txBox="1"/>
              <p:nvPr/>
            </p:nvSpPr>
            <p:spPr>
              <a:xfrm>
                <a:off x="1697641" y="3772970"/>
                <a:ext cx="4640581" cy="8293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>
                    <a:solidFill>
                      <a:srgbClr val="000000"/>
                    </a:solidFill>
                  </a:defRPr>
                </a:pPr>
                <a:r>
                  <a:t>The server is owned by </a:t>
                </a:r>
                <a:r>
                  <a:rPr>
                    <a:solidFill>
                      <a:srgbClr val="FFFFFF"/>
                    </a:solidFill>
                  </a:rPr>
                  <a:t>Akamai</a:t>
                </a:r>
              </a:p>
              <a:p>
                <a:pPr>
                  <a:defRPr b="1">
                    <a:solidFill>
                      <a:srgbClr val="000000"/>
                    </a:solidFill>
                  </a:defRPr>
                </a:pPr>
                <a:r>
                  <a:t>and used by </a:t>
                </a:r>
                <a:r>
                  <a:rPr>
                    <a:solidFill>
                      <a:srgbClr val="FFFFFF"/>
                    </a:solidFill>
                  </a:rPr>
                  <a:t>Facebook</a:t>
                </a:r>
              </a:p>
            </p:txBody>
          </p:sp>
          <p:pic>
            <p:nvPicPr>
              <p:cNvPr id="403" name="5296499_fb_facebook_facebook logo_icon.png" descr="5296499_fb_facebook_facebook logo_icon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2888" y="3074155"/>
                <a:ext cx="604672" cy="6046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05" name="1200px-Akamai_logo.svg.png" descr="1200px-Akamai_logo.svg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043218" y="1021398"/>
              <a:ext cx="2232285" cy="9115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6" name="1200px-Akamai_logo.svg.png" descr="1200px-Akamai_logo.svg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1284" y="3751182"/>
              <a:ext cx="917387" cy="374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7" name="294685_facebook_icon-2.png" descr="294685_facebook_icon-2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135079" y="3638111"/>
              <a:ext cx="1433226" cy="1433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6" name="Group"/>
          <p:cNvGrpSpPr/>
          <p:nvPr/>
        </p:nvGrpSpPr>
        <p:grpSpPr>
          <a:xfrm>
            <a:off x="12695339" y="5057359"/>
            <a:ext cx="8646511" cy="8738770"/>
            <a:chOff x="0" y="0"/>
            <a:chExt cx="8646510" cy="8738767"/>
          </a:xfrm>
        </p:grpSpPr>
        <p:grpSp>
          <p:nvGrpSpPr>
            <p:cNvPr id="424" name="Group"/>
            <p:cNvGrpSpPr/>
            <p:nvPr/>
          </p:nvGrpSpPr>
          <p:grpSpPr>
            <a:xfrm>
              <a:off x="0" y="0"/>
              <a:ext cx="8646511" cy="8313904"/>
              <a:chOff x="0" y="0"/>
              <a:chExt cx="8646510" cy="8313903"/>
            </a:xfrm>
          </p:grpSpPr>
          <p:sp>
            <p:nvSpPr>
              <p:cNvPr id="409" name="off-nets"/>
              <p:cNvSpPr txBox="1"/>
              <p:nvPr/>
            </p:nvSpPr>
            <p:spPr>
              <a:xfrm>
                <a:off x="4659910" y="356201"/>
                <a:ext cx="2514654" cy="8815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200" b="1"/>
                </a:lvl1pPr>
              </a:lstStyle>
              <a:p>
                <a:r>
                  <a:t>off-nets</a:t>
                </a:r>
              </a:p>
            </p:txBody>
          </p:sp>
          <p:sp>
            <p:nvSpPr>
              <p:cNvPr id="410" name="Rectangle"/>
              <p:cNvSpPr/>
              <p:nvPr/>
            </p:nvSpPr>
            <p:spPr>
              <a:xfrm>
                <a:off x="0" y="1646589"/>
                <a:ext cx="8646511" cy="6667315"/>
              </a:xfrm>
              <a:prstGeom prst="rect">
                <a:avLst/>
              </a:prstGeom>
              <a:noFill/>
              <a:ln w="762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420" name="Group"/>
              <p:cNvGrpSpPr/>
              <p:nvPr/>
            </p:nvGrpSpPr>
            <p:grpSpPr>
              <a:xfrm>
                <a:off x="343009" y="2268603"/>
                <a:ext cx="7960492" cy="4528212"/>
                <a:chOff x="0" y="0"/>
                <a:chExt cx="7960490" cy="4528210"/>
              </a:xfrm>
            </p:grpSpPr>
            <p:pic>
              <p:nvPicPr>
                <p:cNvPr id="411" name="Image" descr="Image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594025"/>
                  <a:ext cx="3156635" cy="240323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12" name="iconfinder_3209463_data_database_server_storage_web_icon_256px.png" descr="iconfinder_3209463_data_database_server_storage_web_icon_256px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96053" y="1313380"/>
                  <a:ext cx="964527" cy="964527"/>
                </a:xfrm>
                <a:prstGeom prst="rect">
                  <a:avLst/>
                </a:prstGeom>
                <a:ln w="12700" cap="flat">
                  <a:solidFill>
                    <a:srgbClr val="F3F7F5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413" name="5296499_fb_facebook_facebook logo_icon.png" descr="5296499_fb_facebook_facebook logo_icon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28591" y="1934430"/>
                  <a:ext cx="450020" cy="450020"/>
                </a:xfrm>
                <a:prstGeom prst="rect">
                  <a:avLst/>
                </a:prstGeom>
                <a:ln w="12700" cap="flat">
                  <a:solidFill>
                    <a:srgbClr val="F3F7F5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414" name="Image" descr="Image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03856" y="0"/>
                  <a:ext cx="3156635" cy="24032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15" name="iconfinder_3209463_data_database_server_storage_web_icon_256px.png" descr="iconfinder_3209463_data_database_server_storage_web_icon_256px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9910" y="719355"/>
                  <a:ext cx="964527" cy="96452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16" name="5296499_fb_facebook_facebook logo_icon.png" descr="5296499_fb_facebook_facebook logo_icon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66661" y="1326523"/>
                  <a:ext cx="450021" cy="4500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17" name="Image" descr="Image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57321" y="2124972"/>
                  <a:ext cx="3156635" cy="240323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18" name="iconfinder_3209463_data_database_server_storage_web_icon_256px.png" descr="iconfinder_3209463_data_database_server_storage_web_icon_256px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53376" y="2844327"/>
                  <a:ext cx="964527" cy="96452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19" name="5296499_fb_facebook_facebook logo_icon.png" descr="5296499_fb_facebook_facebook logo_icon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10343" y="3483554"/>
                  <a:ext cx="450021" cy="4500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421" name="Akam.     off-net servers used by Facebook"/>
              <p:cNvSpPr txBox="1"/>
              <p:nvPr/>
            </p:nvSpPr>
            <p:spPr>
              <a:xfrm>
                <a:off x="490035" y="7371500"/>
                <a:ext cx="7666441" cy="553887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900" b="1">
                    <a:solidFill>
                      <a:srgbClr val="000000"/>
                    </a:solidFill>
                  </a:defRPr>
                </a:pPr>
                <a:r>
                  <a:t>Akam.    </a:t>
                </a:r>
                <a:r>
                  <a:rPr>
                    <a:solidFill>
                      <a:schemeClr val="accent3">
                        <a:hueOff val="552055"/>
                        <a:lumOff val="-12548"/>
                      </a:schemeClr>
                    </a:solidFill>
                  </a:rPr>
                  <a:t> </a:t>
                </a:r>
                <a:r>
                  <a:rPr>
                    <a:solidFill>
                      <a:srgbClr val="FFFFFF"/>
                    </a:solidFill>
                  </a:rPr>
                  <a:t>off-net servers used by</a:t>
                </a:r>
                <a:r>
                  <a:t> Facebook</a:t>
                </a:r>
              </a:p>
            </p:txBody>
          </p:sp>
          <p:pic>
            <p:nvPicPr>
              <p:cNvPr id="422" name="1200px-Akamai_logo.svg.png" descr="1200px-Akamai_logo.svg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6464" y="0"/>
                <a:ext cx="2882728" cy="11771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3" name="1200px-Akamai_logo.svg.png" descr="1200px-Akamai_logo.svg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6935" y="7192834"/>
                <a:ext cx="1647949" cy="6729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25" name="294685_facebook_icon-2.png" descr="294685_facebook_icon-2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273482" y="6497258"/>
              <a:ext cx="2241512" cy="22415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1" build="p" bldLvl="5" animBg="1" advAuto="0"/>
      <p:bldP spid="408" grpId="2" animBg="1" advAuto="0"/>
      <p:bldP spid="426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Screen Shot 2021-08-04 at 13.13.16.png" descr="Screen Shot 2021-08-04 at 13.13.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280" y="10471926"/>
            <a:ext cx="9439378" cy="3007430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Method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Methodology</a:t>
            </a:r>
          </a:p>
        </p:txBody>
      </p:sp>
      <p:sp>
        <p:nvSpPr>
          <p:cNvPr id="432" name="Step 4: Learn Hypergiant HTTP(S) Fingerprints using headers"/>
          <p:cNvSpPr txBox="1">
            <a:spLocks noGrp="1"/>
          </p:cNvSpPr>
          <p:nvPr>
            <p:ph type="body" idx="1"/>
          </p:nvPr>
        </p:nvSpPr>
        <p:spPr>
          <a:xfrm>
            <a:off x="1206500" y="3574144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t>Step 4: </a:t>
            </a:r>
            <a:r>
              <a:rPr b="1" u="sng"/>
              <a:t>Learn Hypergiant HTTP(S) Fingerprints using headers</a:t>
            </a:r>
          </a:p>
        </p:txBody>
      </p:sp>
      <p:grpSp>
        <p:nvGrpSpPr>
          <p:cNvPr id="454" name="Group"/>
          <p:cNvGrpSpPr/>
          <p:nvPr/>
        </p:nvGrpSpPr>
        <p:grpSpPr>
          <a:xfrm>
            <a:off x="7697082" y="6820674"/>
            <a:ext cx="7140921" cy="5812664"/>
            <a:chOff x="0" y="0"/>
            <a:chExt cx="7140919" cy="5812663"/>
          </a:xfrm>
        </p:grpSpPr>
        <p:grpSp>
          <p:nvGrpSpPr>
            <p:cNvPr id="438" name="Group"/>
            <p:cNvGrpSpPr/>
            <p:nvPr/>
          </p:nvGrpSpPr>
          <p:grpSpPr>
            <a:xfrm>
              <a:off x="946913" y="0"/>
              <a:ext cx="2956186" cy="2250631"/>
              <a:chOff x="0" y="0"/>
              <a:chExt cx="2956185" cy="2250630"/>
            </a:xfrm>
          </p:grpSpPr>
          <p:pic>
            <p:nvPicPr>
              <p:cNvPr id="433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2956186" cy="22506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4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4545" y="78811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5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8885" y="501844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6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4189" y="123547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7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362" y="830577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44" name="Group"/>
            <p:cNvGrpSpPr/>
            <p:nvPr/>
          </p:nvGrpSpPr>
          <p:grpSpPr>
            <a:xfrm>
              <a:off x="0" y="2970489"/>
              <a:ext cx="2956186" cy="2250631"/>
              <a:chOff x="0" y="0"/>
              <a:chExt cx="2956185" cy="2250630"/>
            </a:xfrm>
          </p:grpSpPr>
          <p:pic>
            <p:nvPicPr>
              <p:cNvPr id="439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2956186" cy="22506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0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4545" y="78811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1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8885" y="501844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2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4189" y="123547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3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362" y="830577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50" name="Group"/>
            <p:cNvGrpSpPr/>
            <p:nvPr/>
          </p:nvGrpSpPr>
          <p:grpSpPr>
            <a:xfrm>
              <a:off x="4184734" y="759509"/>
              <a:ext cx="2956186" cy="2250632"/>
              <a:chOff x="0" y="0"/>
              <a:chExt cx="2956185" cy="2250630"/>
            </a:xfrm>
          </p:grpSpPr>
          <p:pic>
            <p:nvPicPr>
              <p:cNvPr id="445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2956186" cy="22506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6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4545" y="78811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7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8885" y="501844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8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4189" y="123547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9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362" y="830577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51" name="AS1"/>
            <p:cNvSpPr txBox="1"/>
            <p:nvPr/>
          </p:nvSpPr>
          <p:spPr>
            <a:xfrm>
              <a:off x="1132906" y="5351604"/>
              <a:ext cx="690373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AS1</a:t>
              </a:r>
            </a:p>
          </p:txBody>
        </p:sp>
        <p:sp>
          <p:nvSpPr>
            <p:cNvPr id="452" name="AS2"/>
            <p:cNvSpPr txBox="1"/>
            <p:nvPr/>
          </p:nvSpPr>
          <p:spPr>
            <a:xfrm>
              <a:off x="2079820" y="2378946"/>
              <a:ext cx="690373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AS2</a:t>
              </a:r>
            </a:p>
          </p:txBody>
        </p:sp>
        <p:sp>
          <p:nvSpPr>
            <p:cNvPr id="453" name="AS3"/>
            <p:cNvSpPr txBox="1"/>
            <p:nvPr/>
          </p:nvSpPr>
          <p:spPr>
            <a:xfrm>
              <a:off x="5317641" y="3155279"/>
              <a:ext cx="690373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AS3</a:t>
              </a:r>
            </a:p>
          </p:txBody>
        </p:sp>
      </p:grpSp>
      <p:grpSp>
        <p:nvGrpSpPr>
          <p:cNvPr id="457" name="Group"/>
          <p:cNvGrpSpPr/>
          <p:nvPr/>
        </p:nvGrpSpPr>
        <p:grpSpPr>
          <a:xfrm>
            <a:off x="1601871" y="7250778"/>
            <a:ext cx="3151615" cy="2251463"/>
            <a:chOff x="0" y="0"/>
            <a:chExt cx="3151614" cy="2251462"/>
          </a:xfrm>
        </p:grpSpPr>
        <p:sp>
          <p:nvSpPr>
            <p:cNvPr id="455" name="GET HTTP (80)"/>
            <p:cNvSpPr txBox="1"/>
            <p:nvPr/>
          </p:nvSpPr>
          <p:spPr>
            <a:xfrm>
              <a:off x="0" y="1630969"/>
              <a:ext cx="3151615" cy="620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400" b="1"/>
              </a:lvl1pPr>
            </a:lstStyle>
            <a:p>
              <a:r>
                <a:t>GET HTTP (80)</a:t>
              </a:r>
            </a:p>
          </p:txBody>
        </p:sp>
        <p:pic>
          <p:nvPicPr>
            <p:cNvPr id="456" name="1879381.png" descr="1879381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6915" y="0"/>
              <a:ext cx="1497785" cy="14977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60" name="Group"/>
          <p:cNvGrpSpPr/>
          <p:nvPr/>
        </p:nvGrpSpPr>
        <p:grpSpPr>
          <a:xfrm>
            <a:off x="1360355" y="10518461"/>
            <a:ext cx="3634647" cy="2251463"/>
            <a:chOff x="0" y="0"/>
            <a:chExt cx="3634645" cy="2251462"/>
          </a:xfrm>
        </p:grpSpPr>
        <p:sp>
          <p:nvSpPr>
            <p:cNvPr id="458" name="GET HTTPS (443)"/>
            <p:cNvSpPr txBox="1"/>
            <p:nvPr/>
          </p:nvSpPr>
          <p:spPr>
            <a:xfrm>
              <a:off x="0" y="1638796"/>
              <a:ext cx="3634646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400" b="1"/>
              </a:lvl1pPr>
            </a:lstStyle>
            <a:p>
              <a:r>
                <a:t>GET HTTPS (443)</a:t>
              </a:r>
            </a:p>
          </p:txBody>
        </p:sp>
        <p:pic>
          <p:nvPicPr>
            <p:cNvPr id="459" name="1879381.png" descr="1879381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877" y="0"/>
              <a:ext cx="1478892" cy="14788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65" name="Group"/>
          <p:cNvGrpSpPr/>
          <p:nvPr/>
        </p:nvGrpSpPr>
        <p:grpSpPr>
          <a:xfrm>
            <a:off x="21016105" y="7073494"/>
            <a:ext cx="1986583" cy="6011786"/>
            <a:chOff x="824232" y="0"/>
            <a:chExt cx="1986582" cy="6011784"/>
          </a:xfrm>
        </p:grpSpPr>
        <p:pic>
          <p:nvPicPr>
            <p:cNvPr id="461" name="3632768.png" descr="3632768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4232" y="0"/>
              <a:ext cx="1433163" cy="14331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2" name="3632768.png" descr="3632768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4232" y="2735267"/>
              <a:ext cx="1433163" cy="1433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3" name="HTTP header…"/>
            <p:cNvSpPr/>
            <p:nvPr/>
          </p:nvSpPr>
          <p:spPr>
            <a:xfrm>
              <a:off x="1540814" y="196768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400" b="1"/>
              </a:pPr>
              <a:r>
                <a:t>HTTP header</a:t>
              </a:r>
            </a:p>
            <a:p>
              <a:pPr>
                <a:defRPr sz="3400" b="1"/>
              </a:pPr>
              <a:r>
                <a:t>Fingerprint</a:t>
              </a:r>
            </a:p>
          </p:txBody>
        </p:sp>
        <p:sp>
          <p:nvSpPr>
            <p:cNvPr id="464" name="HTTPS header…"/>
            <p:cNvSpPr/>
            <p:nvPr/>
          </p:nvSpPr>
          <p:spPr>
            <a:xfrm>
              <a:off x="1540814" y="474178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400" b="1"/>
              </a:pPr>
              <a:r>
                <a:t>HTTPS header</a:t>
              </a:r>
            </a:p>
            <a:p>
              <a:pPr>
                <a:defRPr sz="3400" b="1"/>
              </a:pPr>
              <a:r>
                <a:t>Fingerprint</a:t>
              </a:r>
            </a:p>
          </p:txBody>
        </p:sp>
      </p:grpSp>
      <p:sp>
        <p:nvSpPr>
          <p:cNvPr id="466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67" name="Rectangle"/>
          <p:cNvSpPr/>
          <p:nvPr/>
        </p:nvSpPr>
        <p:spPr>
          <a:xfrm>
            <a:off x="10721192" y="11532624"/>
            <a:ext cx="1692472" cy="426336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470" name="Arrow"/>
          <p:cNvGrpSpPr/>
          <p:nvPr/>
        </p:nvGrpSpPr>
        <p:grpSpPr>
          <a:xfrm>
            <a:off x="5211476" y="9183706"/>
            <a:ext cx="2586264" cy="1556420"/>
            <a:chOff x="0" y="0"/>
            <a:chExt cx="2586262" cy="1556419"/>
          </a:xfrm>
        </p:grpSpPr>
        <p:sp>
          <p:nvSpPr>
            <p:cNvPr id="469" name="Arrow"/>
            <p:cNvSpPr/>
            <p:nvPr/>
          </p:nvSpPr>
          <p:spPr>
            <a:xfrm>
              <a:off x="69850" y="143209"/>
              <a:ext cx="2402955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468" name="Arrow Arrow" descr="Arrow Arrow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-1"/>
              <a:ext cx="2586263" cy="1556421"/>
            </a:xfrm>
            <a:prstGeom prst="rect">
              <a:avLst/>
            </a:prstGeom>
            <a:effectLst/>
          </p:spPr>
        </p:pic>
      </p:grpSp>
      <p:grpSp>
        <p:nvGrpSpPr>
          <p:cNvPr id="473" name="Arrow"/>
          <p:cNvGrpSpPr/>
          <p:nvPr/>
        </p:nvGrpSpPr>
        <p:grpSpPr>
          <a:xfrm>
            <a:off x="16221806" y="9183706"/>
            <a:ext cx="2586264" cy="1556420"/>
            <a:chOff x="0" y="0"/>
            <a:chExt cx="2586262" cy="1556419"/>
          </a:xfrm>
        </p:grpSpPr>
        <p:sp>
          <p:nvSpPr>
            <p:cNvPr id="472" name="Arrow"/>
            <p:cNvSpPr/>
            <p:nvPr/>
          </p:nvSpPr>
          <p:spPr>
            <a:xfrm>
              <a:off x="69850" y="143209"/>
              <a:ext cx="2402955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471" name="Arrow Arrow" descr="Arrow Arrow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-1"/>
              <a:ext cx="2586263" cy="155642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fill="hold" grpId="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fill="hold" grpId="6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" grpId="5" animBg="1" advAuto="0"/>
      <p:bldP spid="454" grpId="4" animBg="1" advAuto="0"/>
      <p:bldP spid="457" grpId="1" animBg="1" advAuto="0"/>
      <p:bldP spid="460" grpId="2" animBg="1" advAuto="0"/>
      <p:bldP spid="465" grpId="8" animBg="1" advAuto="0"/>
      <p:bldP spid="467" grpId="6" animBg="1" advAuto="0"/>
      <p:bldP spid="470" grpId="3" animBg="1" advAuto="0"/>
      <p:bldP spid="473" grpId="7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Method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Methodology</a:t>
            </a:r>
          </a:p>
        </p:txBody>
      </p:sp>
      <p:sp>
        <p:nvSpPr>
          <p:cNvPr id="478" name="Step 5: Confirm Candidates Using HTTP(S)…"/>
          <p:cNvSpPr txBox="1">
            <a:spLocks noGrp="1"/>
          </p:cNvSpPr>
          <p:nvPr>
            <p:ph type="body" idx="1"/>
          </p:nvPr>
        </p:nvSpPr>
        <p:spPr>
          <a:xfrm>
            <a:off x="1206500" y="3561739"/>
            <a:ext cx="21971000" cy="8256011"/>
          </a:xfrm>
          <a:prstGeom prst="rect">
            <a:avLst/>
          </a:prstGeom>
        </p:spPr>
        <p:txBody>
          <a:bodyPr/>
          <a:lstStyle/>
          <a:p>
            <a:r>
              <a:t>Step 5: </a:t>
            </a:r>
            <a:r>
              <a:rPr b="1" u="sng"/>
              <a:t>Confirm Candidates Using HTTP(S)</a:t>
            </a:r>
          </a:p>
          <a:p>
            <a:pPr lvl="1"/>
            <a:r>
              <a:t>Apply the HTTP(S) fingerprints to the off-net candidates and</a:t>
            </a:r>
            <a:br/>
            <a:r>
              <a:t>classify as off-nets any that match the HG fingerprints.</a:t>
            </a:r>
          </a:p>
        </p:txBody>
      </p:sp>
      <p:grpSp>
        <p:nvGrpSpPr>
          <p:cNvPr id="483" name="Group"/>
          <p:cNvGrpSpPr/>
          <p:nvPr/>
        </p:nvGrpSpPr>
        <p:grpSpPr>
          <a:xfrm>
            <a:off x="4053530" y="7236165"/>
            <a:ext cx="1986582" cy="6011785"/>
            <a:chOff x="824233" y="0"/>
            <a:chExt cx="1986581" cy="6011784"/>
          </a:xfrm>
        </p:grpSpPr>
        <p:pic>
          <p:nvPicPr>
            <p:cNvPr id="479" name="3632768.png" descr="3632768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233" y="0"/>
              <a:ext cx="1433164" cy="14331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0" name="3632768.png" descr="3632768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233" y="2735267"/>
              <a:ext cx="1433164" cy="14331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1" name="HTTP header…"/>
            <p:cNvSpPr/>
            <p:nvPr/>
          </p:nvSpPr>
          <p:spPr>
            <a:xfrm>
              <a:off x="1540814" y="196768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400" b="1"/>
              </a:pPr>
              <a:r>
                <a:t>HTTP header</a:t>
              </a:r>
            </a:p>
            <a:p>
              <a:pPr>
                <a:defRPr sz="3400" b="1"/>
              </a:pPr>
              <a:r>
                <a:t>Fingerprint</a:t>
              </a:r>
            </a:p>
          </p:txBody>
        </p:sp>
        <p:sp>
          <p:nvSpPr>
            <p:cNvPr id="482" name="HTTPS header…"/>
            <p:cNvSpPr/>
            <p:nvPr/>
          </p:nvSpPr>
          <p:spPr>
            <a:xfrm>
              <a:off x="1540814" y="474178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400" b="1"/>
              </a:pPr>
              <a:r>
                <a:t>HTTPS header</a:t>
              </a:r>
            </a:p>
            <a:p>
              <a:pPr>
                <a:defRPr sz="3400" b="1"/>
              </a:pPr>
              <a:r>
                <a:t>Fingerprint</a:t>
              </a:r>
            </a:p>
          </p:txBody>
        </p:sp>
      </p:grpSp>
      <p:sp>
        <p:nvSpPr>
          <p:cNvPr id="484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grpSp>
        <p:nvGrpSpPr>
          <p:cNvPr id="487" name="Group"/>
          <p:cNvGrpSpPr/>
          <p:nvPr/>
        </p:nvGrpSpPr>
        <p:grpSpPr>
          <a:xfrm>
            <a:off x="9763183" y="8601051"/>
            <a:ext cx="4176243" cy="3818323"/>
            <a:chOff x="0" y="0"/>
            <a:chExt cx="4176242" cy="3818321"/>
          </a:xfrm>
        </p:grpSpPr>
        <p:sp>
          <p:nvSpPr>
            <p:cNvPr id="485" name="Candidate off-net…"/>
            <p:cNvSpPr txBox="1"/>
            <p:nvPr/>
          </p:nvSpPr>
          <p:spPr>
            <a:xfrm>
              <a:off x="-1" y="2687846"/>
              <a:ext cx="4176244" cy="1130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400" b="1"/>
              </a:pPr>
              <a:r>
                <a:t>Candidate off-net </a:t>
              </a:r>
            </a:p>
            <a:p>
              <a:pPr>
                <a:defRPr sz="3400" b="1"/>
              </a:pPr>
              <a:r>
                <a:t>server deployments</a:t>
              </a:r>
            </a:p>
          </p:txBody>
        </p:sp>
        <p:pic>
          <p:nvPicPr>
            <p:cNvPr id="486" name="5695455-3.png" descr="5695455-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032" y="0"/>
              <a:ext cx="2586263" cy="25862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0" name="Arrow"/>
          <p:cNvGrpSpPr/>
          <p:nvPr/>
        </p:nvGrpSpPr>
        <p:grpSpPr>
          <a:xfrm>
            <a:off x="7126639" y="9377036"/>
            <a:ext cx="2586264" cy="1556420"/>
            <a:chOff x="0" y="0"/>
            <a:chExt cx="2586262" cy="1556419"/>
          </a:xfrm>
        </p:grpSpPr>
        <p:sp>
          <p:nvSpPr>
            <p:cNvPr id="489" name="Arrow"/>
            <p:cNvSpPr/>
            <p:nvPr/>
          </p:nvSpPr>
          <p:spPr>
            <a:xfrm>
              <a:off x="69850" y="143209"/>
              <a:ext cx="2402955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488" name="Arrow Arrow" descr="Arrow Arrow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-1"/>
              <a:ext cx="2586263" cy="1556421"/>
            </a:xfrm>
            <a:prstGeom prst="rect">
              <a:avLst/>
            </a:prstGeom>
            <a:effectLst/>
          </p:spPr>
        </p:pic>
      </p:grpSp>
      <p:grpSp>
        <p:nvGrpSpPr>
          <p:cNvPr id="493" name="Arrow"/>
          <p:cNvGrpSpPr/>
          <p:nvPr/>
        </p:nvGrpSpPr>
        <p:grpSpPr>
          <a:xfrm>
            <a:off x="14344944" y="9377036"/>
            <a:ext cx="2586264" cy="1556420"/>
            <a:chOff x="0" y="0"/>
            <a:chExt cx="2586262" cy="1556419"/>
          </a:xfrm>
        </p:grpSpPr>
        <p:sp>
          <p:nvSpPr>
            <p:cNvPr id="492" name="Arrow"/>
            <p:cNvSpPr/>
            <p:nvPr/>
          </p:nvSpPr>
          <p:spPr>
            <a:xfrm>
              <a:off x="69850" y="143209"/>
              <a:ext cx="2402955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491" name="Arrow Arrow" descr="Arrow Arrow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-1"/>
              <a:ext cx="2586263" cy="1556421"/>
            </a:xfrm>
            <a:prstGeom prst="rect">
              <a:avLst/>
            </a:prstGeom>
            <a:effectLst/>
          </p:spPr>
        </p:pic>
      </p:grpSp>
      <p:grpSp>
        <p:nvGrpSpPr>
          <p:cNvPr id="496" name="Group"/>
          <p:cNvGrpSpPr/>
          <p:nvPr/>
        </p:nvGrpSpPr>
        <p:grpSpPr>
          <a:xfrm>
            <a:off x="17336726" y="8646805"/>
            <a:ext cx="4176243" cy="3772569"/>
            <a:chOff x="0" y="0"/>
            <a:chExt cx="4176242" cy="3772567"/>
          </a:xfrm>
        </p:grpSpPr>
        <p:sp>
          <p:nvSpPr>
            <p:cNvPr id="494" name="Off-net…"/>
            <p:cNvSpPr txBox="1"/>
            <p:nvPr/>
          </p:nvSpPr>
          <p:spPr>
            <a:xfrm>
              <a:off x="-1" y="2642093"/>
              <a:ext cx="4176244" cy="1130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400" b="1"/>
              </a:pPr>
              <a:r>
                <a:t>Off-net </a:t>
              </a:r>
            </a:p>
            <a:p>
              <a:pPr>
                <a:defRPr sz="3400" b="1"/>
              </a:pPr>
              <a:r>
                <a:t>server deployments</a:t>
              </a:r>
            </a:p>
          </p:txBody>
        </p:sp>
        <p:pic>
          <p:nvPicPr>
            <p:cNvPr id="495" name="5695442-final-fixed.png" descr="5695442-final-fix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744" y="0"/>
              <a:ext cx="2494755" cy="24947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fill="hold" grpId="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2" animBg="1" advAuto="0"/>
      <p:bldP spid="490" grpId="1" animBg="1" advAuto="0"/>
      <p:bldP spid="493" grpId="3" animBg="1" advAuto="0"/>
      <p:bldP spid="496" grpId="4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chnique 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Technique Outline</a:t>
            </a:r>
          </a:p>
        </p:txBody>
      </p:sp>
      <p:sp>
        <p:nvSpPr>
          <p:cNvPr id="501" name="To consider a server as a Hypergiant off-net deployment:…"/>
          <p:cNvSpPr txBox="1">
            <a:spLocks noGrp="1"/>
          </p:cNvSpPr>
          <p:nvPr>
            <p:ph type="body" sz="half" idx="1"/>
          </p:nvPr>
        </p:nvSpPr>
        <p:spPr>
          <a:xfrm>
            <a:off x="1206500" y="8090422"/>
            <a:ext cx="21971000" cy="4401394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b="0"/>
              <a:t>To consider a server as a Hypergiant off-net deployment:</a:t>
            </a:r>
          </a:p>
          <a:p>
            <a:pPr lvl="1">
              <a:defRPr b="1"/>
            </a:pPr>
            <a:r>
              <a:t>TLS certificate</a:t>
            </a:r>
            <a:r>
              <a:rPr b="0"/>
              <a:t> and </a:t>
            </a:r>
            <a:r>
              <a:t>HTTP(S) headers</a:t>
            </a:r>
            <a:r>
              <a:rPr b="0"/>
              <a:t> must map to the Hypergiant.</a:t>
            </a:r>
          </a:p>
          <a:p>
            <a:pPr lvl="1">
              <a:defRPr b="1"/>
            </a:pPr>
            <a:r>
              <a:rPr b="0"/>
              <a:t>The IP address is not part of the Hypergiant own network.</a:t>
            </a:r>
          </a:p>
        </p:txBody>
      </p:sp>
      <p:sp>
        <p:nvSpPr>
          <p:cNvPr id="502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503" name="The TLS certificate reveals if an IP hosts a service for the Hypergiant.…"/>
          <p:cNvSpPr txBox="1"/>
          <p:nvPr/>
        </p:nvSpPr>
        <p:spPr>
          <a:xfrm>
            <a:off x="1203863" y="3810545"/>
            <a:ext cx="19775121" cy="3292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1"/>
            </a:pPr>
            <a:r>
              <a:rPr b="0"/>
              <a:t>The</a:t>
            </a:r>
            <a:r>
              <a:t> TLS certificate </a:t>
            </a:r>
            <a:r>
              <a:rPr b="0"/>
              <a:t>reveals if</a:t>
            </a:r>
            <a:r>
              <a:t> </a:t>
            </a:r>
            <a:r>
              <a:rPr b="0"/>
              <a:t>an IP hosts a service for the Hypergiant.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1"/>
            </a:pPr>
            <a:r>
              <a:t>HTTP(S) header</a:t>
            </a:r>
            <a:r>
              <a:rPr b="0"/>
              <a:t> reveals who operates the server.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1"/>
            </a:pPr>
            <a:r>
              <a:rPr b="0"/>
              <a:t>The </a:t>
            </a:r>
            <a:r>
              <a:t>IP address</a:t>
            </a:r>
            <a:r>
              <a:rPr b="0"/>
              <a:t> reveals if it is an on-net or off-net server.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" grpId="2" build="p" bldLvl="5" animBg="1" advAuto="0"/>
      <p:bldP spid="503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s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Datasets</a:t>
            </a:r>
          </a:p>
        </p:txBody>
      </p:sp>
      <p:sp>
        <p:nvSpPr>
          <p:cNvPr id="508" name="TLS certificate scans:…"/>
          <p:cNvSpPr txBox="1">
            <a:spLocks noGrp="1"/>
          </p:cNvSpPr>
          <p:nvPr>
            <p:ph type="body" idx="1"/>
          </p:nvPr>
        </p:nvSpPr>
        <p:spPr>
          <a:xfrm>
            <a:off x="1206500" y="3316494"/>
            <a:ext cx="21971000" cy="8256011"/>
          </a:xfrm>
          <a:prstGeom prst="rect">
            <a:avLst/>
          </a:prstGeom>
        </p:spPr>
        <p:txBody>
          <a:bodyPr/>
          <a:lstStyle/>
          <a:p>
            <a:pPr lvl="1"/>
            <a:r>
              <a:t>TLS certificate scans:</a:t>
            </a:r>
          </a:p>
          <a:p>
            <a:pPr lvl="2"/>
            <a:r>
              <a:t>                    collects certificates in IPv4-wide scans on port 443.</a:t>
            </a:r>
          </a:p>
          <a:p>
            <a:pPr lvl="2"/>
            <a:r>
              <a:t>Quarterly snapshot from Oct. 2013 to Apr. 2021.</a:t>
            </a:r>
          </a:p>
          <a:p>
            <a:pPr lvl="2"/>
            <a:r>
              <a:t>                      + Custom active scan.</a:t>
            </a:r>
          </a:p>
          <a:p>
            <a:pPr lvl="1"/>
            <a:r>
              <a:t>HTTP(S) headers (Validation):</a:t>
            </a:r>
          </a:p>
          <a:p>
            <a:pPr lvl="2"/>
            <a:r>
              <a:t>We used corpuses of available HTTP(S) headers from Rapid7</a:t>
            </a:r>
            <a:br/>
            <a:r>
              <a:t>from Oct. 2013 to Apr. 2021.</a:t>
            </a:r>
          </a:p>
        </p:txBody>
      </p:sp>
      <p:sp>
        <p:nvSpPr>
          <p:cNvPr id="509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grpSp>
        <p:nvGrpSpPr>
          <p:cNvPr id="512" name="Group"/>
          <p:cNvGrpSpPr/>
          <p:nvPr/>
        </p:nvGrpSpPr>
        <p:grpSpPr>
          <a:xfrm>
            <a:off x="2905182" y="4547224"/>
            <a:ext cx="3362668" cy="826243"/>
            <a:chOff x="0" y="0"/>
            <a:chExt cx="3362666" cy="826241"/>
          </a:xfrm>
        </p:grpSpPr>
        <p:sp>
          <p:nvSpPr>
            <p:cNvPr id="510" name="Rounded Rectangle"/>
            <p:cNvSpPr/>
            <p:nvPr/>
          </p:nvSpPr>
          <p:spPr>
            <a:xfrm>
              <a:off x="0" y="0"/>
              <a:ext cx="3362667" cy="826242"/>
            </a:xfrm>
            <a:prstGeom prst="roundRect">
              <a:avLst>
                <a:gd name="adj" fmla="val 1592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511" name="836e13617be3c2c6ed18a3a3ce435af0-770x168.png" descr="836e13617be3c2c6ed18a3a3ce435af0-770x168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782" y="107328"/>
              <a:ext cx="2803102" cy="6115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5" name="Group"/>
          <p:cNvGrpSpPr/>
          <p:nvPr/>
        </p:nvGrpSpPr>
        <p:grpSpPr>
          <a:xfrm>
            <a:off x="17695045" y="9450020"/>
            <a:ext cx="3362668" cy="826242"/>
            <a:chOff x="0" y="0"/>
            <a:chExt cx="3362666" cy="826241"/>
          </a:xfrm>
        </p:grpSpPr>
        <p:sp>
          <p:nvSpPr>
            <p:cNvPr id="513" name="Rounded Rectangle"/>
            <p:cNvSpPr/>
            <p:nvPr/>
          </p:nvSpPr>
          <p:spPr>
            <a:xfrm>
              <a:off x="0" y="0"/>
              <a:ext cx="3362667" cy="826242"/>
            </a:xfrm>
            <a:prstGeom prst="roundRect">
              <a:avLst>
                <a:gd name="adj" fmla="val 1592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514" name="836e13617be3c2c6ed18a3a3ce435af0-770x168.png" descr="836e13617be3c2c6ed18a3a3ce435af0-770x168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782" y="107328"/>
              <a:ext cx="2803102" cy="6115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8" name="Group"/>
          <p:cNvGrpSpPr/>
          <p:nvPr/>
        </p:nvGrpSpPr>
        <p:grpSpPr>
          <a:xfrm>
            <a:off x="3133782" y="7031378"/>
            <a:ext cx="3362668" cy="826243"/>
            <a:chOff x="0" y="0"/>
            <a:chExt cx="3362666" cy="826241"/>
          </a:xfrm>
        </p:grpSpPr>
        <p:sp>
          <p:nvSpPr>
            <p:cNvPr id="516" name="Group"/>
            <p:cNvSpPr/>
            <p:nvPr/>
          </p:nvSpPr>
          <p:spPr>
            <a:xfrm>
              <a:off x="0" y="0"/>
              <a:ext cx="3362667" cy="826242"/>
            </a:xfrm>
            <a:prstGeom prst="roundRect">
              <a:avLst>
                <a:gd name="adj" fmla="val 1592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517" name="Censys_Logo.jpg" descr="Censys_Logo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554" y="94795"/>
              <a:ext cx="1953558" cy="6366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" grpId="1" build="p" bldLvl="5" animBg="1" advAuto="0"/>
      <p:bldP spid="512" grpId="2" animBg="1" advAuto="0"/>
      <p:bldP spid="515" grpId="4" animBg="1" advAuto="0"/>
      <p:bldP spid="518" grpId="3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Dataset and HTTP(S) header 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Dataset and HTTP(S) header validation</a:t>
            </a:r>
          </a:p>
        </p:txBody>
      </p:sp>
      <p:sp>
        <p:nvSpPr>
          <p:cNvPr id="523" name="Differences between only-certificates and &amp;/or HTTP(S) are minimal.…"/>
          <p:cNvSpPr txBox="1">
            <a:spLocks noGrp="1"/>
          </p:cNvSpPr>
          <p:nvPr>
            <p:ph type="body" sz="quarter" idx="1"/>
          </p:nvPr>
        </p:nvSpPr>
        <p:spPr>
          <a:xfrm>
            <a:off x="1206500" y="9534169"/>
            <a:ext cx="21971000" cy="2970347"/>
          </a:xfrm>
          <a:prstGeom prst="rect">
            <a:avLst/>
          </a:prstGeom>
        </p:spPr>
        <p:txBody>
          <a:bodyPr/>
          <a:lstStyle/>
          <a:p>
            <a:r>
              <a:t>Differences between </a:t>
            </a:r>
            <a:r>
              <a:rPr b="1"/>
              <a:t>only-certificates</a:t>
            </a:r>
            <a:r>
              <a:t> and </a:t>
            </a:r>
            <a:r>
              <a:rPr b="1"/>
              <a:t>&amp;/or HTTP(S)</a:t>
            </a:r>
            <a:r>
              <a:t> are minimal.</a:t>
            </a:r>
          </a:p>
          <a:p>
            <a:r>
              <a:t>For               using                       we are able to identify more ASes.</a:t>
            </a:r>
          </a:p>
        </p:txBody>
      </p:sp>
      <p:grpSp>
        <p:nvGrpSpPr>
          <p:cNvPr id="530" name="Group"/>
          <p:cNvGrpSpPr/>
          <p:nvPr/>
        </p:nvGrpSpPr>
        <p:grpSpPr>
          <a:xfrm>
            <a:off x="-99974" y="1746695"/>
            <a:ext cx="24384001" cy="7631188"/>
            <a:chOff x="0" y="0"/>
            <a:chExt cx="24384000" cy="7631187"/>
          </a:xfrm>
        </p:grpSpPr>
        <p:pic>
          <p:nvPicPr>
            <p:cNvPr id="524" name="offnets_comparison_google.pdf" descr="offnets_comparison_google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716772"/>
              <a:ext cx="7885887" cy="5914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5" name="offnets_comparison_facebook.pdf" descr="offnets_comparison_facebook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9057" y="1716772"/>
              <a:ext cx="7885886" cy="5914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6" name="offnets_comparison_akamai.pdf" descr="offnets_comparison_akamai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98113" y="1716772"/>
              <a:ext cx="7885887" cy="5914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7" name="Google-logo.png" descr="Google-logo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48063" y="896446"/>
              <a:ext cx="1589760" cy="894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" name="294685_facebook_icon-2.png" descr="294685_facebook_icon-2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48433" y="0"/>
              <a:ext cx="2687134" cy="26871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9" name="1200px-Akamai_logo.svg.png" descr="1200px-Akamai_logo.svg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646176" y="782509"/>
              <a:ext cx="1996388" cy="8151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1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532" name="Google-logo.png" descr="Google-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293" y="10628010"/>
            <a:ext cx="2187761" cy="12306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5" name="Group"/>
          <p:cNvGrpSpPr/>
          <p:nvPr/>
        </p:nvGrpSpPr>
        <p:grpSpPr>
          <a:xfrm>
            <a:off x="6940264" y="10807882"/>
            <a:ext cx="3505171" cy="861258"/>
            <a:chOff x="0" y="0"/>
            <a:chExt cx="3505169" cy="861256"/>
          </a:xfrm>
        </p:grpSpPr>
        <p:sp>
          <p:nvSpPr>
            <p:cNvPr id="533" name="Group"/>
            <p:cNvSpPr/>
            <p:nvPr/>
          </p:nvSpPr>
          <p:spPr>
            <a:xfrm>
              <a:off x="0" y="0"/>
              <a:ext cx="3505170" cy="861257"/>
            </a:xfrm>
            <a:prstGeom prst="roundRect">
              <a:avLst>
                <a:gd name="adj" fmla="val 1592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534" name="Censys_Logo.jpg" descr="Censys_Logo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5806" y="112302"/>
              <a:ext cx="1953558" cy="6366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" grpId="2" build="p" bldLvl="5" animBg="1" advAuto="0"/>
      <p:bldP spid="530" grpId="1" animBg="1" advAuto="0"/>
      <p:bldP spid="532" grpId="4" animBg="1" advAuto="0"/>
      <p:bldP spid="535" grpId="3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.pdf" descr="googl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270" y="3369049"/>
            <a:ext cx="13526460" cy="9017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google_facebook.pdf" descr="google_facebook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119" y="3369049"/>
            <a:ext cx="13526462" cy="9017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google_facebook_netflix.pdf" descr="google_facebook_netflix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462" y="3369049"/>
            <a:ext cx="13526462" cy="9017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total_number_of_ases_per_big_cdn_sigcomm_CR.pdf" descr="total_number_of_ases_per_big_cdn_sigcomm_CR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0362" y="3343649"/>
            <a:ext cx="13526462" cy="9017641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Hypergiants’ off-nets Expansion"/>
          <p:cNvSpPr txBox="1">
            <a:spLocks noGrp="1"/>
          </p:cNvSpPr>
          <p:nvPr>
            <p:ph type="title"/>
          </p:nvPr>
        </p:nvSpPr>
        <p:spPr>
          <a:xfrm>
            <a:off x="1206500" y="948659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Hypergiants’ off-nets Expansion</a:t>
            </a:r>
          </a:p>
        </p:txBody>
      </p:sp>
      <p:sp>
        <p:nvSpPr>
          <p:cNvPr id="544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545" name="Longitudinal Growth (2013-2021)"/>
          <p:cNvSpPr txBox="1"/>
          <p:nvPr/>
        </p:nvSpPr>
        <p:spPr>
          <a:xfrm>
            <a:off x="1206500" y="2261996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i="1"/>
            </a:lvl1pPr>
          </a:lstStyle>
          <a:p>
            <a:r>
              <a:t>Longitudinal Growth (2013-2021)</a:t>
            </a:r>
          </a:p>
        </p:txBody>
      </p:sp>
      <p:sp>
        <p:nvSpPr>
          <p:cNvPr id="546" name="Off-net footprint growth for top-4 HGs (Google, Facebook, Netflix and Akamai) over time."/>
          <p:cNvSpPr txBox="1"/>
          <p:nvPr/>
        </p:nvSpPr>
        <p:spPr>
          <a:xfrm>
            <a:off x="2997479" y="12736905"/>
            <a:ext cx="18389042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600"/>
            </a:lvl1pPr>
          </a:lstStyle>
          <a:p>
            <a:r>
              <a:t>Off-net footprint growth for top-4 HGs (Google, Facebook, Netflix and Akamai) over time. </a:t>
            </a:r>
          </a:p>
        </p:txBody>
      </p:sp>
      <p:grpSp>
        <p:nvGrpSpPr>
          <p:cNvPr id="550" name="Group"/>
          <p:cNvGrpSpPr/>
          <p:nvPr/>
        </p:nvGrpSpPr>
        <p:grpSpPr>
          <a:xfrm>
            <a:off x="18097748" y="2126813"/>
            <a:ext cx="5369386" cy="2194914"/>
            <a:chOff x="0" y="0"/>
            <a:chExt cx="5369385" cy="2194913"/>
          </a:xfrm>
        </p:grpSpPr>
        <p:sp>
          <p:nvSpPr>
            <p:cNvPr id="547" name="Oval"/>
            <p:cNvSpPr/>
            <p:nvPr/>
          </p:nvSpPr>
          <p:spPr>
            <a:xfrm>
              <a:off x="0" y="1636214"/>
              <a:ext cx="649435" cy="558700"/>
            </a:xfrm>
            <a:prstGeom prst="ellipse">
              <a:avLst/>
            </a:prstGeom>
            <a:noFill/>
            <a:ln w="76200" cap="flat">
              <a:solidFill>
                <a:schemeClr val="accent5">
                  <a:hueOff val="128995"/>
                  <a:satOff val="10158"/>
                  <a:lumOff val="-1382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8" name="Quote Bubble"/>
            <p:cNvSpPr/>
            <p:nvPr/>
          </p:nvSpPr>
          <p:spPr>
            <a:xfrm>
              <a:off x="423042" y="0"/>
              <a:ext cx="4946344" cy="1431939"/>
            </a:xfrm>
            <a:prstGeom prst="wedgeEllipseCallout">
              <a:avLst>
                <a:gd name="adj1" fmla="val -50884"/>
                <a:gd name="adj2" fmla="val 81859"/>
              </a:avLst>
            </a:prstGeom>
            <a:solidFill>
              <a:schemeClr val="accent5">
                <a:hueOff val="128995"/>
                <a:satOff val="10158"/>
                <a:lumOff val="-1382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9" name="Google has off-nets…"/>
            <p:cNvSpPr txBox="1"/>
            <p:nvPr/>
          </p:nvSpPr>
          <p:spPr>
            <a:xfrm>
              <a:off x="1149020" y="348316"/>
              <a:ext cx="3450642" cy="829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/>
              </a:pPr>
              <a:r>
                <a:t>Google has off-nets </a:t>
              </a:r>
            </a:p>
            <a:p>
              <a:pPr>
                <a:defRPr b="1"/>
              </a:pPr>
              <a:r>
                <a:t>in more than 3.8k ASes</a:t>
              </a:r>
            </a:p>
          </p:txBody>
        </p:sp>
      </p:grpSp>
      <p:grpSp>
        <p:nvGrpSpPr>
          <p:cNvPr id="555" name="Group"/>
          <p:cNvGrpSpPr/>
          <p:nvPr/>
        </p:nvGrpSpPr>
        <p:grpSpPr>
          <a:xfrm>
            <a:off x="10417587" y="4493246"/>
            <a:ext cx="13041081" cy="6680490"/>
            <a:chOff x="0" y="0"/>
            <a:chExt cx="13041079" cy="6680488"/>
          </a:xfrm>
        </p:grpSpPr>
        <p:grpSp>
          <p:nvGrpSpPr>
            <p:cNvPr id="553" name="Group"/>
            <p:cNvGrpSpPr/>
            <p:nvPr/>
          </p:nvGrpSpPr>
          <p:grpSpPr>
            <a:xfrm>
              <a:off x="0" y="-1"/>
              <a:ext cx="13041081" cy="6680490"/>
              <a:chOff x="0" y="0"/>
              <a:chExt cx="13041079" cy="6680488"/>
            </a:xfrm>
          </p:grpSpPr>
          <p:sp>
            <p:nvSpPr>
              <p:cNvPr id="551" name="Rectangle"/>
              <p:cNvSpPr/>
              <p:nvPr/>
            </p:nvSpPr>
            <p:spPr>
              <a:xfrm rot="19921620">
                <a:off x="-291165" y="3628299"/>
                <a:ext cx="8999275" cy="1000027"/>
              </a:xfrm>
              <a:prstGeom prst="rect">
                <a:avLst/>
              </a:prstGeom>
              <a:noFill/>
              <a:ln w="50800" cap="flat">
                <a:solidFill>
                  <a:schemeClr val="accent1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52" name="Quote Bubble"/>
              <p:cNvSpPr/>
              <p:nvPr/>
            </p:nvSpPr>
            <p:spPr>
              <a:xfrm>
                <a:off x="8094736" y="0"/>
                <a:ext cx="4946344" cy="1431939"/>
              </a:xfrm>
              <a:prstGeom prst="wedgeEllipseCallout">
                <a:avLst>
                  <a:gd name="adj1" fmla="val -51747"/>
                  <a:gd name="adj2" fmla="val 80729"/>
                </a:avLst>
              </a:prstGeom>
              <a:solidFill>
                <a:schemeClr val="accent1">
                  <a:hueOff val="117695"/>
                  <a:lumOff val="-113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554" name="Birth of a CDN"/>
            <p:cNvSpPr txBox="1"/>
            <p:nvPr/>
          </p:nvSpPr>
          <p:spPr>
            <a:xfrm>
              <a:off x="9441744" y="515533"/>
              <a:ext cx="2208582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Birth of a CDN</a:t>
              </a:r>
            </a:p>
          </p:txBody>
        </p:sp>
      </p:grpSp>
      <p:grpSp>
        <p:nvGrpSpPr>
          <p:cNvPr id="563" name="Group"/>
          <p:cNvGrpSpPr/>
          <p:nvPr/>
        </p:nvGrpSpPr>
        <p:grpSpPr>
          <a:xfrm>
            <a:off x="12538076" y="4848846"/>
            <a:ext cx="8761592" cy="4226800"/>
            <a:chOff x="0" y="0"/>
            <a:chExt cx="8761590" cy="4226798"/>
          </a:xfrm>
        </p:grpSpPr>
        <p:grpSp>
          <p:nvGrpSpPr>
            <p:cNvPr id="559" name="Group"/>
            <p:cNvGrpSpPr/>
            <p:nvPr/>
          </p:nvGrpSpPr>
          <p:grpSpPr>
            <a:xfrm>
              <a:off x="-1" y="1581720"/>
              <a:ext cx="3652798" cy="2645079"/>
              <a:chOff x="0" y="0"/>
              <a:chExt cx="3652796" cy="2645077"/>
            </a:xfrm>
          </p:grpSpPr>
          <p:sp>
            <p:nvSpPr>
              <p:cNvPr id="556" name="Line"/>
              <p:cNvSpPr/>
              <p:nvPr/>
            </p:nvSpPr>
            <p:spPr>
              <a:xfrm flipH="1">
                <a:off x="17990" y="1710299"/>
                <a:ext cx="1" cy="934779"/>
              </a:xfrm>
              <a:prstGeom prst="line">
                <a:avLst/>
              </a:prstGeom>
              <a:noFill/>
              <a:ln w="101600" cap="flat">
                <a:solidFill>
                  <a:schemeClr val="accent6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57" name="Line"/>
              <p:cNvSpPr/>
              <p:nvPr/>
            </p:nvSpPr>
            <p:spPr>
              <a:xfrm>
                <a:off x="3633256" y="0"/>
                <a:ext cx="1" cy="1027945"/>
              </a:xfrm>
              <a:prstGeom prst="line">
                <a:avLst/>
              </a:prstGeom>
              <a:noFill/>
              <a:ln w="101600" cap="flat">
                <a:solidFill>
                  <a:schemeClr val="accent6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58" name="Line"/>
              <p:cNvSpPr/>
              <p:nvPr/>
            </p:nvSpPr>
            <p:spPr>
              <a:xfrm flipV="1">
                <a:off x="-1" y="37695"/>
                <a:ext cx="3652798" cy="1698643"/>
              </a:xfrm>
              <a:prstGeom prst="line">
                <a:avLst/>
              </a:prstGeom>
              <a:noFill/>
              <a:ln w="101600" cap="flat">
                <a:solidFill>
                  <a:schemeClr val="accent6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62" name="Group"/>
            <p:cNvGrpSpPr/>
            <p:nvPr/>
          </p:nvGrpSpPr>
          <p:grpSpPr>
            <a:xfrm>
              <a:off x="3815247" y="0"/>
              <a:ext cx="4946344" cy="1431939"/>
              <a:chOff x="0" y="0"/>
              <a:chExt cx="4946343" cy="1431938"/>
            </a:xfrm>
          </p:grpSpPr>
          <p:sp>
            <p:nvSpPr>
              <p:cNvPr id="560" name="Quote Bubble"/>
              <p:cNvSpPr/>
              <p:nvPr/>
            </p:nvSpPr>
            <p:spPr>
              <a:xfrm>
                <a:off x="0" y="0"/>
                <a:ext cx="4946344" cy="1431939"/>
              </a:xfrm>
              <a:prstGeom prst="wedgeEllipseCallout">
                <a:avLst>
                  <a:gd name="adj1" fmla="val -52837"/>
                  <a:gd name="adj2" fmla="val 80444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61" name="Period Netflix switched…"/>
              <p:cNvSpPr txBox="1"/>
              <p:nvPr/>
            </p:nvSpPr>
            <p:spPr>
              <a:xfrm>
                <a:off x="667456" y="348316"/>
                <a:ext cx="3567685" cy="8293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/>
                </a:pPr>
                <a:r>
                  <a:t>Period Netflix switched </a:t>
                </a:r>
              </a:p>
              <a:p>
                <a:pPr>
                  <a:defRPr b="1"/>
                </a:pPr>
                <a:r>
                  <a:t>to only HTTP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" grpId="1" animBg="1" advAuto="0"/>
      <p:bldP spid="539" grpId="4" animBg="1" advAuto="0"/>
      <p:bldP spid="540" grpId="5" animBg="1" advAuto="0"/>
      <p:bldP spid="540" grpId="7" animBg="1" advAuto="0"/>
      <p:bldP spid="541" grpId="9" animBg="1" advAuto="0"/>
      <p:bldP spid="541" grpId="12" animBg="1" advAuto="0"/>
      <p:bldP spid="542" grpId="13" animBg="1" advAuto="0"/>
      <p:bldP spid="546" grpId="2" animBg="1" advAuto="0"/>
      <p:bldP spid="550" grpId="3" animBg="1" advAuto="0"/>
      <p:bldP spid="555" grpId="6" animBg="1" advAuto="0"/>
      <p:bldP spid="555" grpId="8" animBg="1" advAuto="0"/>
      <p:bldP spid="563" grpId="10" animBg="1" advAuto="0"/>
      <p:bldP spid="563" grpId="1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"/>
          <p:cNvGrpSpPr/>
          <p:nvPr/>
        </p:nvGrpSpPr>
        <p:grpSpPr>
          <a:xfrm>
            <a:off x="1668198" y="10531251"/>
            <a:ext cx="21047603" cy="2250997"/>
            <a:chOff x="0" y="0"/>
            <a:chExt cx="21047602" cy="2250996"/>
          </a:xfrm>
        </p:grpSpPr>
        <p:sp>
          <p:nvSpPr>
            <p:cNvPr id="160" name="Rectangle"/>
            <p:cNvSpPr/>
            <p:nvPr/>
          </p:nvSpPr>
          <p:spPr>
            <a:xfrm>
              <a:off x="0" y="0"/>
              <a:ext cx="21047603" cy="2250997"/>
            </a:xfrm>
            <a:prstGeom prst="rect">
              <a:avLst/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1" name="2000 ASN == 50%…"/>
            <p:cNvSpPr txBox="1"/>
            <p:nvPr/>
          </p:nvSpPr>
          <p:spPr>
            <a:xfrm>
              <a:off x="1570184" y="161315"/>
              <a:ext cx="4375405" cy="1928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000">
                  <a:solidFill>
                    <a:schemeClr val="accent1">
                      <a:hueOff val="381599"/>
                      <a:lumOff val="-17182"/>
                    </a:schemeClr>
                  </a:solidFill>
                </a:defRPr>
              </a:pPr>
              <a:r>
                <a:t>2000 ASN == 50%</a:t>
              </a:r>
            </a:p>
            <a:p>
              <a:pPr>
                <a:defRPr sz="4000">
                  <a:solidFill>
                    <a:schemeClr val="accent1">
                      <a:hueOff val="381599"/>
                      <a:lumOff val="-17182"/>
                    </a:schemeClr>
                  </a:solidFill>
                </a:defRPr>
              </a:pPr>
              <a:endParaRPr/>
            </a:p>
            <a:p>
              <a:pPr>
                <a:defRPr sz="4000" b="1">
                  <a:solidFill>
                    <a:schemeClr val="accent1">
                      <a:hueOff val="381599"/>
                      <a:lumOff val="-17182"/>
                    </a:schemeClr>
                  </a:solidFill>
                </a:defRPr>
              </a:pPr>
              <a:r>
                <a:t>2007</a:t>
              </a:r>
            </a:p>
          </p:txBody>
        </p:sp>
        <p:sp>
          <p:nvSpPr>
            <p:cNvPr id="162" name="150 ASN == 50%…"/>
            <p:cNvSpPr txBox="1"/>
            <p:nvPr/>
          </p:nvSpPr>
          <p:spPr>
            <a:xfrm>
              <a:off x="8477323" y="161315"/>
              <a:ext cx="4092957" cy="1928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000">
                  <a:solidFill>
                    <a:schemeClr val="accent1">
                      <a:hueOff val="381599"/>
                      <a:lumOff val="-17182"/>
                    </a:schemeClr>
                  </a:solidFill>
                </a:defRPr>
              </a:pPr>
              <a:r>
                <a:t>150 ASN == 50%</a:t>
              </a:r>
            </a:p>
            <a:p>
              <a:pPr>
                <a:defRPr sz="4000">
                  <a:solidFill>
                    <a:schemeClr val="accent1">
                      <a:hueOff val="381599"/>
                      <a:lumOff val="-17182"/>
                    </a:schemeClr>
                  </a:solidFill>
                </a:defRPr>
              </a:pPr>
              <a:endParaRPr/>
            </a:p>
            <a:p>
              <a:pPr>
                <a:defRPr sz="4000" b="1">
                  <a:solidFill>
                    <a:schemeClr val="accent1">
                      <a:hueOff val="381599"/>
                      <a:lumOff val="-17182"/>
                    </a:schemeClr>
                  </a:solidFill>
                </a:defRPr>
              </a:pPr>
              <a:r>
                <a:t>2009</a:t>
              </a:r>
            </a:p>
          </p:txBody>
        </p:sp>
      </p:grpSp>
      <p:sp>
        <p:nvSpPr>
          <p:cNvPr id="164" name="Rectangle"/>
          <p:cNvSpPr/>
          <p:nvPr/>
        </p:nvSpPr>
        <p:spPr>
          <a:xfrm>
            <a:off x="15174664" y="10272201"/>
            <a:ext cx="7791724" cy="266820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5" name="Hypergiants and Traffic Conso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Hypergiants and Traffic Consolidation</a:t>
            </a:r>
          </a:p>
        </p:txBody>
      </p:sp>
      <p:sp>
        <p:nvSpPr>
          <p:cNvPr id="166" name="January 2009 - 201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5200"/>
            </a:lvl1pPr>
          </a:lstStyle>
          <a:p>
            <a:r>
              <a:t>January 2009 - 2019</a:t>
            </a:r>
          </a:p>
        </p:txBody>
      </p:sp>
      <p:sp>
        <p:nvSpPr>
          <p:cNvPr id="167" name="5 HG == 50%…"/>
          <p:cNvSpPr txBox="1"/>
          <p:nvPr/>
        </p:nvSpPr>
        <p:spPr>
          <a:xfrm>
            <a:off x="17189058" y="10692567"/>
            <a:ext cx="3255265" cy="192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  <a:r>
              <a:t>5 HG == 50%</a:t>
            </a:r>
          </a:p>
          <a:p>
            <a:pPr>
              <a:defRPr sz="4000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  <a:endParaRPr/>
          </a:p>
          <a:p>
            <a:pPr>
              <a:defRPr sz="4000" b="1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  <a:r>
              <a:t>2019</a:t>
            </a:r>
          </a:p>
        </p:txBody>
      </p:sp>
      <p:sp>
        <p:nvSpPr>
          <p:cNvPr id="168" name="Source: Internet Traffic 2009-2019, C. Labovitz."/>
          <p:cNvSpPr txBox="1"/>
          <p:nvPr/>
        </p:nvSpPr>
        <p:spPr>
          <a:xfrm>
            <a:off x="14521101" y="12926499"/>
            <a:ext cx="988770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Source: Internet Traffic 2009-2019, C. Labovitz.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69" name="Text"/>
          <p:cNvSpPr txBox="1"/>
          <p:nvPr/>
        </p:nvSpPr>
        <p:spPr>
          <a:xfrm>
            <a:off x="23602221" y="13063050"/>
            <a:ext cx="241403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70" name="Rectangle"/>
          <p:cNvSpPr/>
          <p:nvPr/>
        </p:nvSpPr>
        <p:spPr>
          <a:xfrm>
            <a:off x="17041145" y="10706428"/>
            <a:ext cx="3551091" cy="1900644"/>
          </a:xfrm>
          <a:prstGeom prst="rect">
            <a:avLst/>
          </a:prstGeom>
          <a:ln w="1143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aphicFrame>
        <p:nvGraphicFramePr>
          <p:cNvPr id="171" name="2D Line Chart"/>
          <p:cNvGraphicFramePr/>
          <p:nvPr/>
        </p:nvGraphicFramePr>
        <p:xfrm>
          <a:off x="1783860" y="3049418"/>
          <a:ext cx="19341293" cy="733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2" name="In 2007, 1,000s of ASes contribute 50% of traffic"/>
          <p:cNvSpPr/>
          <p:nvPr/>
        </p:nvSpPr>
        <p:spPr>
          <a:xfrm>
            <a:off x="10831259" y="7737505"/>
            <a:ext cx="9536367" cy="63223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 2007, 1,000s of ASes contribute 50% of traffic</a:t>
            </a:r>
          </a:p>
        </p:txBody>
      </p:sp>
      <p:sp>
        <p:nvSpPr>
          <p:cNvPr id="173" name="In 2009, 150 of ASes contribute 50% of traffic!"/>
          <p:cNvSpPr/>
          <p:nvPr/>
        </p:nvSpPr>
        <p:spPr>
          <a:xfrm>
            <a:off x="11474112" y="6477764"/>
            <a:ext cx="9092669" cy="63223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  <a:alpha val="9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 2009, 150 of ASes contribute 50% of traffic!</a:t>
            </a:r>
          </a:p>
        </p:txBody>
      </p:sp>
      <p:sp>
        <p:nvSpPr>
          <p:cNvPr id="174" name="In 2016, 10 of ASes contribute 50% of traffic!"/>
          <p:cNvSpPr/>
          <p:nvPr/>
        </p:nvSpPr>
        <p:spPr>
          <a:xfrm>
            <a:off x="5033900" y="5376747"/>
            <a:ext cx="8928854" cy="63223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 2016, 10 of ASes contribute 50% of traffic!</a:t>
            </a:r>
          </a:p>
        </p:txBody>
      </p:sp>
      <p:sp>
        <p:nvSpPr>
          <p:cNvPr id="175" name="In 2019, 5 sites contribute 50% of traffic!"/>
          <p:cNvSpPr/>
          <p:nvPr/>
        </p:nvSpPr>
        <p:spPr>
          <a:xfrm>
            <a:off x="5319624" y="4275730"/>
            <a:ext cx="8357406" cy="63223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 2019, 5 sites contribute 50% of traffic!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fill="hold" grpId="7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fill="hold" grpId="1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800"/>
                            </p:stCondLst>
                            <p:childTnLst>
                              <p:par>
                                <p:cTn id="55" presetID="4" presetClass="entr" presetSubtype="32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2" animBg="1" advAuto="0"/>
      <p:bldP spid="164" grpId="1" animBg="1" advAuto="0"/>
      <p:bldP spid="164" grpId="9" animBg="1" advAuto="0"/>
      <p:bldP spid="167" grpId="8" animBg="1" advAuto="0"/>
      <p:bldP spid="168" grpId="4" animBg="1" advAuto="0"/>
      <p:bldP spid="170" grpId="11" animBg="1" advAuto="0"/>
      <p:bldGraphic spid="171" grpId="3">
        <p:bldSub>
          <a:bldChart bld="series"/>
        </p:bldSub>
      </p:bldGraphic>
      <p:bldP spid="172" grpId="5" animBg="1" advAuto="0"/>
      <p:bldP spid="173" grpId="6" animBg="1" advAuto="0"/>
      <p:bldP spid="174" grpId="7" animBg="1" advAuto="0"/>
      <p:bldP spid="175" grpId="1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roup"/>
          <p:cNvGrpSpPr/>
          <p:nvPr/>
        </p:nvGrpSpPr>
        <p:grpSpPr>
          <a:xfrm>
            <a:off x="1757340" y="5112516"/>
            <a:ext cx="8256112" cy="8256112"/>
            <a:chOff x="0" y="0"/>
            <a:chExt cx="8256110" cy="8256110"/>
          </a:xfrm>
        </p:grpSpPr>
        <p:pic>
          <p:nvPicPr>
            <p:cNvPr id="567" name="google_as-classification.pdf" descr="google_as-classification.pd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8256111" cy="82561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8" name="Google-logo.png" descr="Google-logo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1992" y="51711"/>
              <a:ext cx="2547846" cy="14331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0" name="Growth by Network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Growth by Network Type</a:t>
            </a:r>
          </a:p>
        </p:txBody>
      </p:sp>
      <p:sp>
        <p:nvSpPr>
          <p:cNvPr id="571" name="Understanding the “demographics” (Mode I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i="1"/>
            </a:lvl1pPr>
          </a:lstStyle>
          <a:p>
            <a:r>
              <a:t>Understanding the “demographics” (Mode I)</a:t>
            </a:r>
          </a:p>
        </p:txBody>
      </p:sp>
      <p:sp>
        <p:nvSpPr>
          <p:cNvPr id="572" name="We label the ASes hosting off-nets based on their customer cone size*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label the ASes hosting off-nets based on their customer cone size*.</a:t>
            </a:r>
          </a:p>
          <a:p>
            <a:r>
              <a:t>We consider 5 categories of ASes:</a:t>
            </a:r>
          </a:p>
          <a:p>
            <a:pPr lvl="1"/>
            <a:r>
              <a:t> Stub (no cone)</a:t>
            </a:r>
          </a:p>
          <a:p>
            <a:pPr lvl="1"/>
            <a:r>
              <a:t>Small (≤ 10 Ases)</a:t>
            </a:r>
          </a:p>
          <a:p>
            <a:pPr lvl="1"/>
            <a:r>
              <a:t>Medium (≤ 100 ASes)</a:t>
            </a:r>
          </a:p>
          <a:p>
            <a:pPr lvl="1"/>
            <a:r>
              <a:t>Large (≤ 1000 ASes)</a:t>
            </a:r>
          </a:p>
          <a:p>
            <a:pPr lvl="1"/>
            <a:r>
              <a:t>XLarge (&gt; 1000 ASes)</a:t>
            </a:r>
          </a:p>
        </p:txBody>
      </p:sp>
      <p:sp>
        <p:nvSpPr>
          <p:cNvPr id="573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574" name="* Extracted from the CAIDA AS Relationships Dataset."/>
          <p:cNvSpPr txBox="1"/>
          <p:nvPr/>
        </p:nvSpPr>
        <p:spPr>
          <a:xfrm>
            <a:off x="15563324" y="12994266"/>
            <a:ext cx="744748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* Extracted from the CAIDA AS Relationships Dataset.</a:t>
            </a:r>
          </a:p>
        </p:txBody>
      </p:sp>
      <p:sp>
        <p:nvSpPr>
          <p:cNvPr id="575" name="4x increase in Stub, Small and, Medium ASes.…"/>
          <p:cNvSpPr txBox="1"/>
          <p:nvPr/>
        </p:nvSpPr>
        <p:spPr>
          <a:xfrm>
            <a:off x="10398059" y="5112566"/>
            <a:ext cx="13743792" cy="771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rPr b="1"/>
              <a:t>4x</a:t>
            </a:r>
            <a:r>
              <a:t> increase in Stub, Small and, Medium ASes. 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/>
            </a:pPr>
            <a:endParaRPr/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rPr b="1"/>
              <a:t>2x</a:t>
            </a:r>
            <a:r>
              <a:t> increase in Large and XLarge ASes.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/>
            </a:pPr>
            <a:endParaRPr/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t>Growth significantly increase after</a:t>
            </a:r>
            <a:br/>
            <a:r>
              <a:t>the open of the economy.</a:t>
            </a:r>
          </a:p>
        </p:txBody>
      </p:sp>
      <p:sp>
        <p:nvSpPr>
          <p:cNvPr id="576" name="Rectangle"/>
          <p:cNvSpPr/>
          <p:nvPr/>
        </p:nvSpPr>
        <p:spPr>
          <a:xfrm>
            <a:off x="2997200" y="6176338"/>
            <a:ext cx="3065016" cy="1248929"/>
          </a:xfrm>
          <a:prstGeom prst="rect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77" name="Rectangle"/>
          <p:cNvSpPr/>
          <p:nvPr/>
        </p:nvSpPr>
        <p:spPr>
          <a:xfrm>
            <a:off x="2997200" y="5305154"/>
            <a:ext cx="3065016" cy="909380"/>
          </a:xfrm>
          <a:prstGeom prst="rect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78" name="Growth of Google’s off-net footprint grouped by AS customer cone size."/>
          <p:cNvSpPr txBox="1"/>
          <p:nvPr/>
        </p:nvSpPr>
        <p:spPr>
          <a:xfrm>
            <a:off x="927976" y="13299051"/>
            <a:ext cx="991484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Growth of Google’s off-net footprint grouped by AS customer cone size.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xit" presetSubtype="0" fill="hold" grpId="3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3" nodeType="with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3" nodeType="with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3" nodeType="with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3" nodeType="with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3" nodeType="with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3" nodeType="with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3" nodeType="with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" presetClass="entr" presetSubtype="0" fill="hold" grpId="4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7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8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5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" grpId="4" animBg="1" advAuto="0"/>
      <p:bldP spid="572" grpId="1" build="p" bldLvl="5" animBg="1" advAuto="0"/>
      <p:bldP spid="572" grpId="3" build="p" bldLvl="5" animBg="1" advAuto="0"/>
      <p:bldP spid="574" grpId="2" animBg="1" advAuto="0"/>
      <p:bldP spid="575" grpId="6" build="p" bldLvl="5" animBg="1" advAuto="0"/>
      <p:bldP spid="576" grpId="7" animBg="1" advAuto="0"/>
      <p:bldP spid="576" grpId="9" animBg="1" advAuto="0"/>
      <p:bldP spid="577" grpId="8" animBg="1" advAuto="0"/>
      <p:bldP spid="577" grpId="10" animBg="1" advAuto="0"/>
      <p:bldP spid="578" grpId="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rowth by Network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Growth by Network Type</a:t>
            </a:r>
          </a:p>
        </p:txBody>
      </p:sp>
      <p:sp>
        <p:nvSpPr>
          <p:cNvPr id="583" name="Understanding the “demographics” (Mode II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i="1"/>
            </a:lvl1pPr>
          </a:lstStyle>
          <a:p>
            <a:r>
              <a:t>Understanding the “demographics” (Mode II)</a:t>
            </a:r>
          </a:p>
        </p:txBody>
      </p:sp>
      <p:sp>
        <p:nvSpPr>
          <p:cNvPr id="584" name="Birth of HG CDNs.…"/>
          <p:cNvSpPr txBox="1">
            <a:spLocks noGrp="1"/>
          </p:cNvSpPr>
          <p:nvPr>
            <p:ph type="body" sz="quarter" idx="1"/>
          </p:nvPr>
        </p:nvSpPr>
        <p:spPr>
          <a:xfrm>
            <a:off x="16329124" y="4445366"/>
            <a:ext cx="7973275" cy="7862287"/>
          </a:xfrm>
          <a:prstGeom prst="rect">
            <a:avLst/>
          </a:prstGeom>
        </p:spPr>
        <p:txBody>
          <a:bodyPr/>
          <a:lstStyle/>
          <a:p>
            <a:r>
              <a:t>Birth of HG CDNs.</a:t>
            </a:r>
          </a:p>
          <a:p>
            <a:r>
              <a:t>More aggressive increase 10x.</a:t>
            </a:r>
          </a:p>
          <a:p>
            <a:r>
              <a:t>Similar contributions of different types of networks.</a:t>
            </a:r>
          </a:p>
          <a:p>
            <a:r>
              <a:t>Significant increase after the lockdown.</a:t>
            </a:r>
          </a:p>
        </p:txBody>
      </p:sp>
      <p:sp>
        <p:nvSpPr>
          <p:cNvPr id="585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grpSp>
        <p:nvGrpSpPr>
          <p:cNvPr id="595" name="Group"/>
          <p:cNvGrpSpPr/>
          <p:nvPr/>
        </p:nvGrpSpPr>
        <p:grpSpPr>
          <a:xfrm>
            <a:off x="258331" y="3501271"/>
            <a:ext cx="15882810" cy="9395545"/>
            <a:chOff x="0" y="0"/>
            <a:chExt cx="15882808" cy="9395544"/>
          </a:xfrm>
        </p:grpSpPr>
        <p:grpSp>
          <p:nvGrpSpPr>
            <p:cNvPr id="593" name="Group"/>
            <p:cNvGrpSpPr/>
            <p:nvPr/>
          </p:nvGrpSpPr>
          <p:grpSpPr>
            <a:xfrm>
              <a:off x="-1" y="0"/>
              <a:ext cx="15882810" cy="8854013"/>
              <a:chOff x="0" y="0"/>
              <a:chExt cx="15882808" cy="8854012"/>
            </a:xfrm>
          </p:grpSpPr>
          <p:grpSp>
            <p:nvGrpSpPr>
              <p:cNvPr id="591" name="Group"/>
              <p:cNvGrpSpPr/>
              <p:nvPr/>
            </p:nvGrpSpPr>
            <p:grpSpPr>
              <a:xfrm>
                <a:off x="-1" y="0"/>
                <a:ext cx="15882810" cy="8854013"/>
                <a:chOff x="0" y="0"/>
                <a:chExt cx="15882808" cy="8854012"/>
              </a:xfrm>
            </p:grpSpPr>
            <p:pic>
              <p:nvPicPr>
                <p:cNvPr id="586" name="facebook_as-classification.pdf" descr="facebook_as-classification.pdf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84993" y="456197"/>
                  <a:ext cx="8397816" cy="839781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590" name="Group"/>
                <p:cNvGrpSpPr/>
                <p:nvPr/>
              </p:nvGrpSpPr>
              <p:grpSpPr>
                <a:xfrm>
                  <a:off x="-1" y="0"/>
                  <a:ext cx="13108227" cy="8854013"/>
                  <a:chOff x="0" y="0"/>
                  <a:chExt cx="13108225" cy="8854012"/>
                </a:xfrm>
              </p:grpSpPr>
              <p:pic>
                <p:nvPicPr>
                  <p:cNvPr id="587" name="netflix_as-classification.pdf" descr="netflix_as-classification.pdf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0" y="456197"/>
                    <a:ext cx="8397815" cy="8397816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588" name="7124274_netflix_logo_icon.png" descr="7124274_netflix_logo_icon.png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711140" y="0"/>
                    <a:ext cx="2349117" cy="234911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589" name="294685_facebook_icon-2.png" descr="294685_facebook_icon-2.png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0759109" y="0"/>
                    <a:ext cx="2349117" cy="2349117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</p:grpSp>
          <p:sp>
            <p:nvSpPr>
              <p:cNvPr id="592" name="Line"/>
              <p:cNvSpPr/>
              <p:nvPr/>
            </p:nvSpPr>
            <p:spPr>
              <a:xfrm flipV="1">
                <a:off x="8364178" y="603723"/>
                <a:ext cx="1" cy="7224798"/>
              </a:xfrm>
              <a:prstGeom prst="line">
                <a:avLst/>
              </a:prstGeom>
              <a:noFill/>
              <a:ln w="63500" cap="flat">
                <a:solidFill>
                  <a:srgbClr val="A9A9A9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94" name="Growth of Netflix and Facebook off-net footprints grouped by AS customer cone size."/>
            <p:cNvSpPr txBox="1"/>
            <p:nvPr/>
          </p:nvSpPr>
          <p:spPr>
            <a:xfrm>
              <a:off x="2058153" y="8934178"/>
              <a:ext cx="11766501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Growth of Netflix and Facebook off-net footprints grouped by AS customer cone size.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" grpId="2" build="p" bldLvl="5" animBg="1" advAuto="0"/>
      <p:bldP spid="595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rowth by Network Typ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Growth by Network Type</a:t>
            </a:r>
          </a:p>
        </p:txBody>
      </p:sp>
      <p:sp>
        <p:nvSpPr>
          <p:cNvPr id="600" name="Understanding the “demographics” (Mode III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i="1"/>
            </a:lvl1pPr>
          </a:lstStyle>
          <a:p>
            <a:r>
              <a:t>Understanding the “demographics” (Mode III)</a:t>
            </a:r>
          </a:p>
        </p:txBody>
      </p:sp>
      <p:sp>
        <p:nvSpPr>
          <p:cNvPr id="601" name="Contribution of stub ASes since 2018 decline.…"/>
          <p:cNvSpPr txBox="1">
            <a:spLocks noGrp="1"/>
          </p:cNvSpPr>
          <p:nvPr>
            <p:ph type="body" sz="half" idx="1"/>
          </p:nvPr>
        </p:nvSpPr>
        <p:spPr>
          <a:xfrm>
            <a:off x="10339808" y="4536371"/>
            <a:ext cx="13763209" cy="8256011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Contribution of </a:t>
            </a:r>
            <a:r>
              <a:rPr b="1"/>
              <a:t>stub</a:t>
            </a:r>
            <a:r>
              <a:t> ASes since 2018 decline.</a:t>
            </a:r>
          </a:p>
          <a:p>
            <a:endParaRPr/>
          </a:p>
          <a:p>
            <a:r>
              <a:t>Contribution of </a:t>
            </a:r>
            <a:r>
              <a:rPr b="1"/>
              <a:t>small</a:t>
            </a:r>
            <a:r>
              <a:t> &amp; </a:t>
            </a:r>
            <a:r>
              <a:rPr b="1"/>
              <a:t>medium</a:t>
            </a:r>
            <a:r>
              <a:t> remain stable.</a:t>
            </a:r>
          </a:p>
          <a:p>
            <a:endParaRPr/>
          </a:p>
          <a:p>
            <a:r>
              <a:t>Sum of </a:t>
            </a:r>
            <a:r>
              <a:rPr b="1"/>
              <a:t>stub</a:t>
            </a:r>
            <a:r>
              <a:t>, </a:t>
            </a:r>
            <a:r>
              <a:rPr b="1"/>
              <a:t>small</a:t>
            </a:r>
            <a:r>
              <a:t> and </a:t>
            </a:r>
            <a:r>
              <a:rPr b="1"/>
              <a:t>medium</a:t>
            </a:r>
            <a:r>
              <a:t> remains 84%.</a:t>
            </a:r>
          </a:p>
        </p:txBody>
      </p:sp>
      <p:sp>
        <p:nvSpPr>
          <p:cNvPr id="602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607" name="Group"/>
          <p:cNvGrpSpPr/>
          <p:nvPr/>
        </p:nvGrpSpPr>
        <p:grpSpPr>
          <a:xfrm>
            <a:off x="567638" y="4584002"/>
            <a:ext cx="9938005" cy="8897031"/>
            <a:chOff x="0" y="0"/>
            <a:chExt cx="9938004" cy="8897029"/>
          </a:xfrm>
        </p:grpSpPr>
        <p:grpSp>
          <p:nvGrpSpPr>
            <p:cNvPr id="605" name="Group"/>
            <p:cNvGrpSpPr/>
            <p:nvPr/>
          </p:nvGrpSpPr>
          <p:grpSpPr>
            <a:xfrm>
              <a:off x="770094" y="0"/>
              <a:ext cx="8397816" cy="8397815"/>
              <a:chOff x="0" y="0"/>
              <a:chExt cx="8397814" cy="8397814"/>
            </a:xfrm>
          </p:grpSpPr>
          <p:pic>
            <p:nvPicPr>
              <p:cNvPr id="603" name="akamai_as-classification.pdf" descr="akamai_as-classification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8397815" cy="83978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4" name="1200px-Akamai_logo.svg.png" descr="1200px-Akamai_logo.svg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55613" y="575113"/>
                <a:ext cx="2289255" cy="9347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06" name="Growth of Akamai’s off-net footprint grouped by AS customer cone size."/>
            <p:cNvSpPr txBox="1"/>
            <p:nvPr/>
          </p:nvSpPr>
          <p:spPr>
            <a:xfrm>
              <a:off x="0" y="8435664"/>
              <a:ext cx="9938005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Growth of Akamai’s off-net footprint grouped by AS customer cone size.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" grpId="2" build="p" bldLvl="5" animBg="1" advAuto="0"/>
      <p:bldP spid="607" grpId="1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Regional Growt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Regional Growth</a:t>
            </a:r>
          </a:p>
        </p:txBody>
      </p:sp>
      <p:sp>
        <p:nvSpPr>
          <p:cNvPr id="612" name="Significant increase of all HGs (except Akamai) in all regions.…"/>
          <p:cNvSpPr txBox="1">
            <a:spLocks noGrp="1"/>
          </p:cNvSpPr>
          <p:nvPr>
            <p:ph type="body" sz="quarter" idx="1"/>
          </p:nvPr>
        </p:nvSpPr>
        <p:spPr>
          <a:xfrm>
            <a:off x="14743262" y="4289070"/>
            <a:ext cx="9072948" cy="6954836"/>
          </a:xfrm>
          <a:prstGeom prst="rect">
            <a:avLst/>
          </a:prstGeom>
        </p:spPr>
        <p:txBody>
          <a:bodyPr/>
          <a:lstStyle/>
          <a:p>
            <a:pPr marL="548639" indent="-548639" defTabSz="2194505">
              <a:spcBef>
                <a:spcPts val="4000"/>
              </a:spcBef>
              <a:defRPr sz="4319"/>
            </a:pPr>
            <a:r>
              <a:t>Significant increase of all HGs (except Akamai) in all regions.</a:t>
            </a:r>
          </a:p>
          <a:p>
            <a:pPr marL="548639" indent="-548639" defTabSz="2194505">
              <a:spcBef>
                <a:spcPts val="4000"/>
              </a:spcBef>
              <a:defRPr sz="4319"/>
            </a:pPr>
            <a:endParaRPr/>
          </a:p>
          <a:p>
            <a:pPr marL="548639" indent="-548639" defTabSz="2194505">
              <a:spcBef>
                <a:spcPts val="4000"/>
              </a:spcBef>
              <a:defRPr sz="4319"/>
            </a:pPr>
            <a:r>
              <a:t>Most significant increase in Asia and South America.</a:t>
            </a:r>
          </a:p>
          <a:p>
            <a:pPr marL="548639" indent="-548639" defTabSz="2194505">
              <a:spcBef>
                <a:spcPts val="4000"/>
              </a:spcBef>
              <a:defRPr sz="4319"/>
            </a:pPr>
            <a:endParaRPr/>
          </a:p>
          <a:p>
            <a:pPr marL="548639" indent="-548639" defTabSz="2194505">
              <a:spcBef>
                <a:spcPts val="4000"/>
              </a:spcBef>
              <a:defRPr sz="4319"/>
            </a:pPr>
            <a:r>
              <a:t>Regional growth of some HGs (e.g., Alibaba in Asia).</a:t>
            </a:r>
          </a:p>
        </p:txBody>
      </p:sp>
      <p:sp>
        <p:nvSpPr>
          <p:cNvPr id="613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grpSp>
        <p:nvGrpSpPr>
          <p:cNvPr id="622" name="Group"/>
          <p:cNvGrpSpPr/>
          <p:nvPr/>
        </p:nvGrpSpPr>
        <p:grpSpPr>
          <a:xfrm>
            <a:off x="788914" y="3707741"/>
            <a:ext cx="13020546" cy="8139209"/>
            <a:chOff x="0" y="0"/>
            <a:chExt cx="13020544" cy="8139207"/>
          </a:xfrm>
        </p:grpSpPr>
        <p:grpSp>
          <p:nvGrpSpPr>
            <p:cNvPr id="620" name="Group"/>
            <p:cNvGrpSpPr/>
            <p:nvPr/>
          </p:nvGrpSpPr>
          <p:grpSpPr>
            <a:xfrm>
              <a:off x="-1" y="-1"/>
              <a:ext cx="13020546" cy="7609494"/>
              <a:chOff x="0" y="0"/>
              <a:chExt cx="13020544" cy="7609492"/>
            </a:xfrm>
          </p:grpSpPr>
          <p:sp>
            <p:nvSpPr>
              <p:cNvPr id="614" name="Asia"/>
              <p:cNvSpPr txBox="1"/>
              <p:nvPr/>
            </p:nvSpPr>
            <p:spPr>
              <a:xfrm>
                <a:off x="2993486" y="0"/>
                <a:ext cx="889306" cy="5728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200"/>
                </a:lvl1pPr>
              </a:lstStyle>
              <a:p>
                <a:r>
                  <a:t>Asia</a:t>
                </a:r>
              </a:p>
            </p:txBody>
          </p:sp>
          <p:sp>
            <p:nvSpPr>
              <p:cNvPr id="615" name="South America"/>
              <p:cNvSpPr txBox="1"/>
              <p:nvPr/>
            </p:nvSpPr>
            <p:spPr>
              <a:xfrm>
                <a:off x="8185354" y="0"/>
                <a:ext cx="2794102" cy="5728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3200"/>
                </a:lvl1pPr>
              </a:lstStyle>
              <a:p>
                <a:r>
                  <a:t>South America</a:t>
                </a:r>
              </a:p>
            </p:txBody>
          </p:sp>
          <p:pic>
            <p:nvPicPr>
              <p:cNvPr id="616" name="south_america_big_4.pdf" descr="south_america_big_4.pdf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44265" y="733214"/>
                <a:ext cx="6876280" cy="68762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619" name="Group"/>
              <p:cNvGrpSpPr/>
              <p:nvPr/>
            </p:nvGrpSpPr>
            <p:grpSpPr>
              <a:xfrm>
                <a:off x="0" y="733214"/>
                <a:ext cx="6876279" cy="6876279"/>
                <a:chOff x="0" y="0"/>
                <a:chExt cx="6876278" cy="6876278"/>
              </a:xfrm>
            </p:grpSpPr>
            <p:pic>
              <p:nvPicPr>
                <p:cNvPr id="617" name="asia_big_5.pdf" descr="asia_big_5.pdf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0"/>
                  <a:ext cx="6876279" cy="687627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618" name="Line"/>
                <p:cNvSpPr/>
                <p:nvPr/>
              </p:nvSpPr>
              <p:spPr>
                <a:xfrm flipV="1">
                  <a:off x="6820987" y="146997"/>
                  <a:ext cx="1" cy="5757132"/>
                </a:xfrm>
                <a:prstGeom prst="line">
                  <a:avLst/>
                </a:prstGeom>
                <a:noFill/>
                <a:ln w="50800" cap="flat">
                  <a:solidFill>
                    <a:srgbClr val="A9A9A9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</p:grpSp>
        </p:grpSp>
        <p:sp>
          <p:nvSpPr>
            <p:cNvPr id="621" name="Growth of top-4 HGs (plus Alibaba) in Asia and South America continent over time."/>
            <p:cNvSpPr txBox="1"/>
            <p:nvPr/>
          </p:nvSpPr>
          <p:spPr>
            <a:xfrm>
              <a:off x="827428" y="7677842"/>
              <a:ext cx="11365688" cy="461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Growth of top-4 HGs (plus Alibaba) in Asia and South America continent over time.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2" build="p" bldLvl="5" animBg="1" advAuto="0"/>
      <p:bldP spid="622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APNIC Internet User Population Estimat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APNIC Internet User Population Estimates</a:t>
            </a:r>
          </a:p>
        </p:txBody>
      </p:sp>
      <p:sp>
        <p:nvSpPr>
          <p:cNvPr id="627" name="APNIC conducts measurement campaigns (                  ) to estimate the user population per A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APNIC conducts measurement campaigns (                  )</a:t>
            </a:r>
            <a:br/>
            <a:r>
              <a:t>to estimate the user population per AS.</a:t>
            </a:r>
          </a:p>
          <a:p>
            <a:r>
              <a:t>Uses          data to normalise findings.</a:t>
            </a:r>
          </a:p>
          <a:p>
            <a:r>
              <a:t>The only available dataset that provides this type of information.</a:t>
            </a:r>
          </a:p>
          <a:p>
            <a:r>
              <a:t>Daily snapshots from October 2017 to date.</a:t>
            </a:r>
          </a:p>
        </p:txBody>
      </p:sp>
      <p:sp>
        <p:nvSpPr>
          <p:cNvPr id="628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629" name="Source: How Big is that Network? | labs.apnic.net"/>
          <p:cNvSpPr txBox="1"/>
          <p:nvPr/>
        </p:nvSpPr>
        <p:spPr>
          <a:xfrm>
            <a:off x="15005792" y="12994266"/>
            <a:ext cx="988770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Source: How Big is that Network? | </a:t>
            </a:r>
            <a:r>
              <a:rPr u="sng">
                <a:hlinkClick r:id="rId3"/>
              </a:rPr>
              <a:t>labs.apnic.net</a:t>
            </a:r>
          </a:p>
        </p:txBody>
      </p:sp>
      <p:pic>
        <p:nvPicPr>
          <p:cNvPr id="630" name="ea764ef9-90ba-4bdb-90f9-2d5f2b82033d.png" descr="ea764ef9-90ba-4bdb-90f9-2d5f2b82033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323" y="5758600"/>
            <a:ext cx="1298940" cy="1433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pngfind.com-power-bi-logo-png-3283853.png" descr="pngfind.com-power-bi-logo-png-328385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2590" y="4337040"/>
            <a:ext cx="2715423" cy="685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" grpId="1" build="p" bldLvl="5" animBg="1" advAuto="0"/>
      <p:bldP spid="630" grpId="3" animBg="1" advAuto="0"/>
      <p:bldP spid="631" grpId="2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Hypergiants’ off-nets Expansion"/>
          <p:cNvSpPr txBox="1">
            <a:spLocks noGrp="1"/>
          </p:cNvSpPr>
          <p:nvPr>
            <p:ph type="title"/>
          </p:nvPr>
        </p:nvSpPr>
        <p:spPr>
          <a:xfrm>
            <a:off x="1206500" y="948605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t>Hypergiants’ off-nets Expansion</a:t>
            </a:r>
          </a:p>
        </p:txBody>
      </p:sp>
      <p:sp>
        <p:nvSpPr>
          <p:cNvPr id="636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637" name="Internet User Population Coverage over time"/>
          <p:cNvSpPr txBox="1"/>
          <p:nvPr/>
        </p:nvSpPr>
        <p:spPr>
          <a:xfrm>
            <a:off x="1206500" y="2167899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algn="l" defTabSz="825500">
              <a:defRPr sz="5500" i="1"/>
            </a:pPr>
            <a:r>
              <a:t>Internet User Population Coverage </a:t>
            </a:r>
            <a:r>
              <a:rPr b="1" u="sng"/>
              <a:t>over time</a:t>
            </a:r>
          </a:p>
        </p:txBody>
      </p:sp>
      <p:sp>
        <p:nvSpPr>
          <p:cNvPr id="638" name="Example: Facebook in 2017 announced that it had plans to expand in Africa  and other developing regions.…"/>
          <p:cNvSpPr txBox="1">
            <a:spLocks noGrp="1"/>
          </p:cNvSpPr>
          <p:nvPr>
            <p:ph type="body" sz="half" idx="1"/>
          </p:nvPr>
        </p:nvSpPr>
        <p:spPr>
          <a:xfrm>
            <a:off x="1206500" y="10299651"/>
            <a:ext cx="21971000" cy="3088474"/>
          </a:xfrm>
          <a:prstGeom prst="rect">
            <a:avLst/>
          </a:prstGeom>
        </p:spPr>
        <p:txBody>
          <a:bodyPr/>
          <a:lstStyle/>
          <a:p>
            <a:r>
              <a:t>Example: Facebook in 2017 announced that it had plans to expand in Africa </a:t>
            </a:r>
            <a:br/>
            <a:r>
              <a:t>and other developing regions. </a:t>
            </a:r>
          </a:p>
          <a:p>
            <a:r>
              <a:t>Our analysis reflect that they achieved this goal.</a:t>
            </a:r>
          </a:p>
        </p:txBody>
      </p:sp>
      <p:sp>
        <p:nvSpPr>
          <p:cNvPr id="639" name="Facebook’s off-net footprint user coverage (%)."/>
          <p:cNvSpPr txBox="1"/>
          <p:nvPr/>
        </p:nvSpPr>
        <p:spPr>
          <a:xfrm>
            <a:off x="6448297" y="8961916"/>
            <a:ext cx="9768537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600"/>
            </a:lvl1pPr>
          </a:lstStyle>
          <a:p>
            <a:r>
              <a:t>Facebook’s off-net footprint user coverage (%).</a:t>
            </a:r>
          </a:p>
        </p:txBody>
      </p:sp>
      <p:pic>
        <p:nvPicPr>
          <p:cNvPr id="640" name="map_facebook_2021-04.png" descr="map_facebook_2021-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8540" y="3962882"/>
            <a:ext cx="10665818" cy="4832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map_facebook_2017-10.png" descr="map_facebook_2017-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88" y="3962882"/>
            <a:ext cx="10665820" cy="4832270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October 2017 : 34.2%"/>
          <p:cNvSpPr txBox="1"/>
          <p:nvPr/>
        </p:nvSpPr>
        <p:spPr>
          <a:xfrm>
            <a:off x="5087865" y="8119941"/>
            <a:ext cx="4789882" cy="672539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600" b="1">
                <a:solidFill>
                  <a:schemeClr val="accent1"/>
                </a:solidFill>
              </a:defRPr>
            </a:lvl1pPr>
          </a:lstStyle>
          <a:p>
            <a:r>
              <a:t>October 2017 : 34.2%</a:t>
            </a:r>
          </a:p>
        </p:txBody>
      </p:sp>
      <p:sp>
        <p:nvSpPr>
          <p:cNvPr id="643" name="April 2021: 49.8%"/>
          <p:cNvSpPr txBox="1"/>
          <p:nvPr/>
        </p:nvSpPr>
        <p:spPr>
          <a:xfrm>
            <a:off x="17518392" y="8128456"/>
            <a:ext cx="3891027" cy="672539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600" b="1">
                <a:solidFill>
                  <a:schemeClr val="accent1"/>
                </a:solidFill>
              </a:defRPr>
            </a:lvl1pPr>
          </a:lstStyle>
          <a:p>
            <a:r>
              <a:t>April 2021: 49.8%</a:t>
            </a:r>
          </a:p>
        </p:txBody>
      </p:sp>
      <p:grpSp>
        <p:nvGrpSpPr>
          <p:cNvPr id="646" name="Group"/>
          <p:cNvGrpSpPr/>
          <p:nvPr/>
        </p:nvGrpSpPr>
        <p:grpSpPr>
          <a:xfrm>
            <a:off x="13225595" y="3132941"/>
            <a:ext cx="11002610" cy="5786539"/>
            <a:chOff x="0" y="0"/>
            <a:chExt cx="11002608" cy="5786537"/>
          </a:xfrm>
        </p:grpSpPr>
        <p:sp>
          <p:nvSpPr>
            <p:cNvPr id="644" name="Rectangle"/>
            <p:cNvSpPr/>
            <p:nvPr/>
          </p:nvSpPr>
          <p:spPr>
            <a:xfrm>
              <a:off x="0" y="38160"/>
              <a:ext cx="11002609" cy="5748378"/>
            </a:xfrm>
            <a:prstGeom prst="rect">
              <a:avLst/>
            </a:prstGeom>
            <a:noFill/>
            <a:ln w="63500" cap="flat">
              <a:solidFill>
                <a:schemeClr val="accent1">
                  <a:lumOff val="135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645" name="46% increase in global user coverage"/>
            <p:cNvSpPr txBox="1"/>
            <p:nvPr/>
          </p:nvSpPr>
          <p:spPr>
            <a:xfrm>
              <a:off x="172764" y="0"/>
              <a:ext cx="10555479" cy="77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90000"/>
                </a:lnSpc>
                <a:spcBef>
                  <a:spcPts val="4500"/>
                </a:spcBef>
                <a:defRPr sz="4400" b="1">
                  <a:solidFill>
                    <a:schemeClr val="accent1">
                      <a:lumOff val="13575"/>
                    </a:schemeClr>
                  </a:solidFill>
                </a:defRPr>
              </a:lvl1pPr>
            </a:lstStyle>
            <a:p>
              <a:r>
                <a:t>46% increase in global user coverage</a:t>
              </a:r>
            </a:p>
          </p:txBody>
        </p:sp>
      </p:grpSp>
      <p:sp>
        <p:nvSpPr>
          <p:cNvPr id="647" name="Mexico: 90%"/>
          <p:cNvSpPr/>
          <p:nvPr/>
        </p:nvSpPr>
        <p:spPr>
          <a:xfrm>
            <a:off x="686340" y="3403542"/>
            <a:ext cx="3567113" cy="2524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2" y="0"/>
                </a:moveTo>
                <a:cubicBezTo>
                  <a:pt x="171" y="0"/>
                  <a:pt x="0" y="242"/>
                  <a:pt x="0" y="540"/>
                </a:cubicBezTo>
                <a:lnTo>
                  <a:pt x="0" y="5723"/>
                </a:lnTo>
                <a:cubicBezTo>
                  <a:pt x="0" y="6021"/>
                  <a:pt x="171" y="6263"/>
                  <a:pt x="382" y="6263"/>
                </a:cubicBezTo>
                <a:lnTo>
                  <a:pt x="14080" y="6263"/>
                </a:lnTo>
                <a:lnTo>
                  <a:pt x="14845" y="21600"/>
                </a:lnTo>
                <a:lnTo>
                  <a:pt x="15609" y="6263"/>
                </a:lnTo>
                <a:lnTo>
                  <a:pt x="21215" y="6263"/>
                </a:lnTo>
                <a:cubicBezTo>
                  <a:pt x="21427" y="6263"/>
                  <a:pt x="21600" y="6021"/>
                  <a:pt x="21600" y="5723"/>
                </a:cubicBezTo>
                <a:lnTo>
                  <a:pt x="21600" y="540"/>
                </a:lnTo>
                <a:cubicBezTo>
                  <a:pt x="21600" y="242"/>
                  <a:pt x="21427" y="0"/>
                  <a:pt x="21215" y="0"/>
                </a:cubicBezTo>
                <a:lnTo>
                  <a:pt x="38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Mexico: 90%</a:t>
            </a:r>
          </a:p>
        </p:txBody>
      </p:sp>
      <p:sp>
        <p:nvSpPr>
          <p:cNvPr id="648" name="Argentina: 80%"/>
          <p:cNvSpPr/>
          <p:nvPr/>
        </p:nvSpPr>
        <p:spPr>
          <a:xfrm>
            <a:off x="16254080" y="8035352"/>
            <a:ext cx="3567114" cy="1921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6" y="0"/>
                </a:moveTo>
                <a:lnTo>
                  <a:pt x="632" y="13374"/>
                </a:lnTo>
                <a:lnTo>
                  <a:pt x="382" y="13374"/>
                </a:lnTo>
                <a:cubicBezTo>
                  <a:pt x="171" y="13374"/>
                  <a:pt x="0" y="13691"/>
                  <a:pt x="0" y="14083"/>
                </a:cubicBezTo>
                <a:lnTo>
                  <a:pt x="0" y="20891"/>
                </a:lnTo>
                <a:cubicBezTo>
                  <a:pt x="0" y="21283"/>
                  <a:pt x="171" y="21600"/>
                  <a:pt x="382" y="21600"/>
                </a:cubicBezTo>
                <a:lnTo>
                  <a:pt x="21215" y="21600"/>
                </a:lnTo>
                <a:cubicBezTo>
                  <a:pt x="21427" y="21600"/>
                  <a:pt x="21600" y="21283"/>
                  <a:pt x="21600" y="20891"/>
                </a:cubicBezTo>
                <a:lnTo>
                  <a:pt x="21600" y="14083"/>
                </a:lnTo>
                <a:cubicBezTo>
                  <a:pt x="21600" y="13691"/>
                  <a:pt x="21427" y="13374"/>
                  <a:pt x="21215" y="13374"/>
                </a:cubicBezTo>
                <a:lnTo>
                  <a:pt x="2163" y="13374"/>
                </a:lnTo>
                <a:lnTo>
                  <a:pt x="1396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Argentina: 80%</a:t>
            </a:r>
          </a:p>
        </p:txBody>
      </p:sp>
      <p:sp>
        <p:nvSpPr>
          <p:cNvPr id="649" name="Argentina: 15%"/>
          <p:cNvSpPr/>
          <p:nvPr/>
        </p:nvSpPr>
        <p:spPr>
          <a:xfrm>
            <a:off x="1608143" y="7936331"/>
            <a:ext cx="3567113" cy="1739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21" y="0"/>
                </a:moveTo>
                <a:lnTo>
                  <a:pt x="15657" y="12513"/>
                </a:lnTo>
                <a:lnTo>
                  <a:pt x="382" y="12513"/>
                </a:lnTo>
                <a:cubicBezTo>
                  <a:pt x="171" y="12513"/>
                  <a:pt x="0" y="12863"/>
                  <a:pt x="0" y="13296"/>
                </a:cubicBezTo>
                <a:lnTo>
                  <a:pt x="0" y="20816"/>
                </a:lnTo>
                <a:cubicBezTo>
                  <a:pt x="0" y="21249"/>
                  <a:pt x="171" y="21600"/>
                  <a:pt x="382" y="21600"/>
                </a:cubicBezTo>
                <a:lnTo>
                  <a:pt x="21215" y="21600"/>
                </a:lnTo>
                <a:cubicBezTo>
                  <a:pt x="21427" y="21600"/>
                  <a:pt x="21600" y="21249"/>
                  <a:pt x="21600" y="20816"/>
                </a:cubicBezTo>
                <a:lnTo>
                  <a:pt x="21600" y="13296"/>
                </a:lnTo>
                <a:cubicBezTo>
                  <a:pt x="21600" y="12863"/>
                  <a:pt x="21427" y="12513"/>
                  <a:pt x="21215" y="12513"/>
                </a:cubicBezTo>
                <a:lnTo>
                  <a:pt x="17185" y="12513"/>
                </a:lnTo>
                <a:lnTo>
                  <a:pt x="16421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Argentina: 15%</a:t>
            </a:r>
          </a:p>
        </p:txBody>
      </p:sp>
      <p:sp>
        <p:nvSpPr>
          <p:cNvPr id="650" name="Mexico: 90%"/>
          <p:cNvSpPr/>
          <p:nvPr/>
        </p:nvSpPr>
        <p:spPr>
          <a:xfrm>
            <a:off x="12772605" y="4055439"/>
            <a:ext cx="3567114" cy="1899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2" y="0"/>
                </a:moveTo>
                <a:cubicBezTo>
                  <a:pt x="171" y="0"/>
                  <a:pt x="0" y="321"/>
                  <a:pt x="0" y="717"/>
                </a:cubicBezTo>
                <a:lnTo>
                  <a:pt x="0" y="7603"/>
                </a:lnTo>
                <a:cubicBezTo>
                  <a:pt x="0" y="7999"/>
                  <a:pt x="171" y="8321"/>
                  <a:pt x="382" y="8321"/>
                </a:cubicBezTo>
                <a:lnTo>
                  <a:pt x="13840" y="8321"/>
                </a:lnTo>
                <a:lnTo>
                  <a:pt x="14607" y="21600"/>
                </a:lnTo>
                <a:lnTo>
                  <a:pt x="15371" y="8321"/>
                </a:lnTo>
                <a:lnTo>
                  <a:pt x="21215" y="8321"/>
                </a:lnTo>
                <a:cubicBezTo>
                  <a:pt x="21427" y="8321"/>
                  <a:pt x="21600" y="7999"/>
                  <a:pt x="21600" y="7603"/>
                </a:cubicBezTo>
                <a:lnTo>
                  <a:pt x="21600" y="717"/>
                </a:lnTo>
                <a:cubicBezTo>
                  <a:pt x="21600" y="321"/>
                  <a:pt x="21427" y="0"/>
                  <a:pt x="21215" y="0"/>
                </a:cubicBezTo>
                <a:lnTo>
                  <a:pt x="38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Mexico: 90%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1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4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" grpId="3" build="p" bldLvl="5" animBg="1" advAuto="0"/>
      <p:bldP spid="646" grpId="4" animBg="1" advAuto="0"/>
      <p:bldP spid="647" grpId="1" animBg="1" advAuto="0"/>
      <p:bldP spid="648" grpId="6" animBg="1" advAuto="0"/>
      <p:bldP spid="649" grpId="2" animBg="1" advAuto="0"/>
      <p:bldP spid="650" grpId="5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Hypergiants’ off-nets Expansion"/>
          <p:cNvSpPr txBox="1">
            <a:spLocks noGrp="1"/>
          </p:cNvSpPr>
          <p:nvPr>
            <p:ph type="title"/>
          </p:nvPr>
        </p:nvSpPr>
        <p:spPr>
          <a:xfrm>
            <a:off x="1206500" y="935905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t>Hypergiants’ off-nets Expansion</a:t>
            </a:r>
          </a:p>
        </p:txBody>
      </p:sp>
      <p:sp>
        <p:nvSpPr>
          <p:cNvPr id="655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656" name="Internet User Population Coverage based on customer cone"/>
          <p:cNvSpPr txBox="1"/>
          <p:nvPr/>
        </p:nvSpPr>
        <p:spPr>
          <a:xfrm>
            <a:off x="1206500" y="2172133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algn="l" defTabSz="825500">
              <a:defRPr sz="5500" i="1"/>
            </a:pPr>
            <a:r>
              <a:t>Internet User Population Coverage </a:t>
            </a:r>
            <a:r>
              <a:rPr b="1" u="sng"/>
              <a:t>based on customer cone</a:t>
            </a:r>
          </a:p>
        </p:txBody>
      </p:sp>
      <p:sp>
        <p:nvSpPr>
          <p:cNvPr id="657" name="Google"/>
          <p:cNvSpPr txBox="1"/>
          <p:nvPr/>
        </p:nvSpPr>
        <p:spPr>
          <a:xfrm>
            <a:off x="5544125" y="7695774"/>
            <a:ext cx="115793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Google</a:t>
            </a:r>
          </a:p>
        </p:txBody>
      </p:sp>
      <p:sp>
        <p:nvSpPr>
          <p:cNvPr id="658" name="Netflix"/>
          <p:cNvSpPr txBox="1"/>
          <p:nvPr/>
        </p:nvSpPr>
        <p:spPr>
          <a:xfrm>
            <a:off x="18593441" y="7695774"/>
            <a:ext cx="105095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Netflix</a:t>
            </a:r>
          </a:p>
        </p:txBody>
      </p:sp>
      <p:sp>
        <p:nvSpPr>
          <p:cNvPr id="659" name="What-If #1: Serving into the customer cone noticeably expands coverage in parts of Africa, Asia, Europe and South America.…"/>
          <p:cNvSpPr txBox="1">
            <a:spLocks noGrp="1"/>
          </p:cNvSpPr>
          <p:nvPr>
            <p:ph type="body" sz="quarter" idx="1"/>
          </p:nvPr>
        </p:nvSpPr>
        <p:spPr>
          <a:xfrm>
            <a:off x="1206500" y="10750203"/>
            <a:ext cx="21971000" cy="2762041"/>
          </a:xfrm>
          <a:prstGeom prst="rect">
            <a:avLst/>
          </a:prstGeom>
        </p:spPr>
        <p:txBody>
          <a:bodyPr/>
          <a:lstStyle/>
          <a:p>
            <a:pPr marL="499872" indent="-499872" defTabSz="1999437">
              <a:spcBef>
                <a:spcPts val="3600"/>
              </a:spcBef>
              <a:defRPr sz="3936"/>
            </a:pPr>
            <a:r>
              <a:t>What-If #1: Serving into the customer cone noticeably expands coverage</a:t>
            </a:r>
            <a:br/>
            <a:r>
              <a:t>in parts of Africa, Asia, Europe and South America.</a:t>
            </a:r>
          </a:p>
          <a:p>
            <a:pPr marL="499872" indent="-499872" defTabSz="1999437">
              <a:spcBef>
                <a:spcPts val="3600"/>
              </a:spcBef>
              <a:defRPr sz="3936"/>
            </a:pPr>
            <a:r>
              <a:t>What-If #2: Facebook coverage could significantly increase in the US from </a:t>
            </a:r>
            <a:r>
              <a:rPr b="1"/>
              <a:t>33.9%</a:t>
            </a:r>
            <a:r>
              <a:t> to </a:t>
            </a:r>
            <a:r>
              <a:rPr b="1"/>
              <a:t>61.8%</a:t>
            </a:r>
            <a:r>
              <a:t> </a:t>
            </a:r>
            <a:br/>
            <a:r>
              <a:t>by deploying off-nets in only 5 ASes. </a:t>
            </a:r>
          </a:p>
        </p:txBody>
      </p:sp>
      <p:sp>
        <p:nvSpPr>
          <p:cNvPr id="660" name="Rectangle"/>
          <p:cNvSpPr/>
          <p:nvPr/>
        </p:nvSpPr>
        <p:spPr>
          <a:xfrm>
            <a:off x="1109795" y="3171101"/>
            <a:ext cx="11002610" cy="5748379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61" name="27% increase in global user coverage"/>
          <p:cNvSpPr txBox="1"/>
          <p:nvPr/>
        </p:nvSpPr>
        <p:spPr>
          <a:xfrm>
            <a:off x="1282560" y="3132941"/>
            <a:ext cx="10555479" cy="778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0000"/>
              </a:lnSpc>
              <a:spcBef>
                <a:spcPts val="4500"/>
              </a:spcBef>
              <a:defRPr sz="4400" b="1"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t>27% increase in global user coverage</a:t>
            </a:r>
          </a:p>
        </p:txBody>
      </p:sp>
      <p:sp>
        <p:nvSpPr>
          <p:cNvPr id="662" name="% of a country’s Internet users including and excluding the customer cones of ASes  hosting Facebook off-nets (April 2021)."/>
          <p:cNvSpPr txBox="1"/>
          <p:nvPr/>
        </p:nvSpPr>
        <p:spPr>
          <a:xfrm>
            <a:off x="3802597" y="8983669"/>
            <a:ext cx="17732037" cy="1193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3600"/>
            </a:pPr>
            <a:r>
              <a:t>% of a country’s Internet users </a:t>
            </a:r>
            <a:r>
              <a:rPr b="1"/>
              <a:t>including</a:t>
            </a:r>
            <a:r>
              <a:t> and </a:t>
            </a:r>
            <a:r>
              <a:rPr b="1"/>
              <a:t>excluding </a:t>
            </a:r>
            <a:r>
              <a:t>the customer cones of ASes </a:t>
            </a:r>
            <a:br/>
            <a:r>
              <a:t>hosting Facebook off-nets (April 2021).</a:t>
            </a:r>
          </a:p>
        </p:txBody>
      </p:sp>
      <p:pic>
        <p:nvPicPr>
          <p:cNvPr id="663" name="map_facebook_2021-04-cone.pdf" descr="map_facebook_2021-04-con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03" y="3937482"/>
            <a:ext cx="10661193" cy="4832270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Include Customer Cone : 63.2%"/>
          <p:cNvSpPr txBox="1"/>
          <p:nvPr/>
        </p:nvSpPr>
        <p:spPr>
          <a:xfrm>
            <a:off x="4596798" y="8171570"/>
            <a:ext cx="5876037" cy="585850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000" b="1">
                <a:solidFill>
                  <a:schemeClr val="accent1"/>
                </a:solidFill>
              </a:defRPr>
            </a:lvl1pPr>
          </a:lstStyle>
          <a:p>
            <a:r>
              <a:t>Include Customer Cone : 63.2%</a:t>
            </a:r>
          </a:p>
        </p:txBody>
      </p:sp>
      <p:pic>
        <p:nvPicPr>
          <p:cNvPr id="665" name="map_facebook_2021-04.png" descr="map_facebook_2021-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1235" y="3937482"/>
            <a:ext cx="10665818" cy="4832270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Exclude Customer Cone : 49.8%"/>
          <p:cNvSpPr txBox="1"/>
          <p:nvPr/>
        </p:nvSpPr>
        <p:spPr>
          <a:xfrm>
            <a:off x="16571729" y="8184270"/>
            <a:ext cx="6005285" cy="585850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000" b="1">
                <a:solidFill>
                  <a:schemeClr val="accent1"/>
                </a:solidFill>
              </a:defRPr>
            </a:lvl1pPr>
          </a:lstStyle>
          <a:p>
            <a:r>
              <a:t>Exclude Customer Cone : 49.8%</a:t>
            </a:r>
          </a:p>
        </p:txBody>
      </p:sp>
      <p:sp>
        <p:nvSpPr>
          <p:cNvPr id="667" name="April 2021: 49.8%"/>
          <p:cNvSpPr txBox="1"/>
          <p:nvPr/>
        </p:nvSpPr>
        <p:spPr>
          <a:xfrm>
            <a:off x="17518392" y="8115756"/>
            <a:ext cx="3891027" cy="672539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600" b="1">
                <a:solidFill>
                  <a:schemeClr val="accent1"/>
                </a:solidFill>
              </a:defRPr>
            </a:lvl1pPr>
          </a:lstStyle>
          <a:p>
            <a:r>
              <a:t>April 2021: 49.8%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10" build="p" bldLvl="5" animBg="1" advAuto="0"/>
      <p:bldP spid="660" grpId="8" animBg="1" advAuto="0"/>
      <p:bldP spid="661" grpId="9" animBg="1" advAuto="0"/>
      <p:bldP spid="662" grpId="5" animBg="1" advAuto="0"/>
      <p:bldP spid="663" grpId="4" animBg="1" advAuto="0"/>
      <p:bldP spid="664" grpId="7" animBg="1" advAuto="0"/>
      <p:bldP spid="665" grpId="1" animBg="1" advAuto="0"/>
      <p:bldP spid="666" grpId="6" animBg="1" advAuto="0"/>
      <p:bldP spid="667" grpId="2" animBg="1" advAuto="0"/>
      <p:bldP spid="667" grpId="3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Network Providers’ Hosting Strateg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Network Providers’ Hosting Strategies</a:t>
            </a:r>
          </a:p>
        </p:txBody>
      </p:sp>
      <p:sp>
        <p:nvSpPr>
          <p:cNvPr id="672" name="More than 97% of ASes hosting off-nets, host at least one of the top-4 HGs.…"/>
          <p:cNvSpPr txBox="1">
            <a:spLocks noGrp="1"/>
          </p:cNvSpPr>
          <p:nvPr>
            <p:ph type="body" sz="half" idx="1"/>
          </p:nvPr>
        </p:nvSpPr>
        <p:spPr>
          <a:xfrm>
            <a:off x="11806998" y="4248504"/>
            <a:ext cx="11941703" cy="8256012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More than 97% of ASes hosting off-nets, host at least one of the top-4 HGs.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Top-4 HGs have increasingly similar footprints.</a:t>
            </a:r>
          </a:p>
          <a:p>
            <a:pPr marL="1207008" lvl="1" indent="-603504" defTabSz="2413955">
              <a:spcBef>
                <a:spcPts val="4400"/>
              </a:spcBef>
              <a:defRPr sz="4752"/>
            </a:pPr>
            <a:r>
              <a:t>In 2021, more than 70% of ASes with off-nets host 2-4 top-4 HGs.</a:t>
            </a:r>
          </a:p>
          <a:p>
            <a:pPr marL="1207008" lvl="1" indent="-603504" defTabSz="2413955">
              <a:spcBef>
                <a:spcPts val="4400"/>
              </a:spcBef>
              <a:defRPr sz="4752"/>
            </a:pPr>
            <a:r>
              <a:t>In 2013, it was less than 30%.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A networks that already hosts one of the top-4 HGs is likely to later host more.</a:t>
            </a:r>
          </a:p>
        </p:txBody>
      </p:sp>
      <p:sp>
        <p:nvSpPr>
          <p:cNvPr id="673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27</a:t>
            </a:fld>
            <a:endParaRPr/>
          </a:p>
        </p:txBody>
      </p:sp>
      <p:grpSp>
        <p:nvGrpSpPr>
          <p:cNvPr id="676" name="Group"/>
          <p:cNvGrpSpPr/>
          <p:nvPr/>
        </p:nvGrpSpPr>
        <p:grpSpPr>
          <a:xfrm>
            <a:off x="924687" y="4248504"/>
            <a:ext cx="9907214" cy="8766847"/>
            <a:chOff x="0" y="0"/>
            <a:chExt cx="9907213" cy="8766845"/>
          </a:xfrm>
        </p:grpSpPr>
        <p:pic>
          <p:nvPicPr>
            <p:cNvPr id="674" name="cluster_of_big_cdns_of_ases_sigcomm_CR.pdf" descr="cluster_of_big_cdns_of_ases_sigcomm_CR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907214" cy="82560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5" name="ASes that host at least one top-4 HGs."/>
            <p:cNvSpPr txBox="1"/>
            <p:nvPr/>
          </p:nvSpPr>
          <p:spPr>
            <a:xfrm>
              <a:off x="2265575" y="8305479"/>
              <a:ext cx="5376063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ASes that host at least one top-4 HGs.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2" nodeType="afterEffect">
                                  <p:stCondLst>
                                    <p:cond delay="3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" grpId="2" build="p" bldLvl="5" animBg="1" advAuto="0"/>
      <p:bldP spid="676" grpId="1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Validation</a:t>
            </a:r>
          </a:p>
        </p:txBody>
      </p:sp>
      <p:sp>
        <p:nvSpPr>
          <p:cNvPr id="681" name="Validation from Hypergiants.…"/>
          <p:cNvSpPr txBox="1">
            <a:spLocks noGrp="1"/>
          </p:cNvSpPr>
          <p:nvPr>
            <p:ph type="body" idx="1"/>
          </p:nvPr>
        </p:nvSpPr>
        <p:spPr>
          <a:xfrm>
            <a:off x="1206500" y="3410086"/>
            <a:ext cx="21971000" cy="8256012"/>
          </a:xfrm>
          <a:prstGeom prst="rect">
            <a:avLst/>
          </a:prstGeom>
        </p:spPr>
        <p:txBody>
          <a:bodyPr/>
          <a:lstStyle/>
          <a:p>
            <a:pPr marL="560831" indent="-560831" defTabSz="2243271">
              <a:spcBef>
                <a:spcPts val="4100"/>
              </a:spcBef>
              <a:defRPr sz="4416" b="1"/>
            </a:pPr>
            <a:r>
              <a:t>Validation from Hypergiants.</a:t>
            </a:r>
          </a:p>
          <a:p>
            <a:pPr marL="1121663" lvl="1" indent="-560831" defTabSz="2243271">
              <a:spcBef>
                <a:spcPts val="4100"/>
              </a:spcBef>
              <a:defRPr sz="4416"/>
            </a:pPr>
            <a:r>
              <a:t>Four replied to our survey, all of them indicated that we </a:t>
            </a:r>
            <a:r>
              <a:rPr b="1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correctly uncovered 89-95%</a:t>
            </a:r>
            <a:r>
              <a:t> of ASes hosting their off-nets.</a:t>
            </a:r>
          </a:p>
          <a:p>
            <a:pPr marL="560831" indent="-560831" defTabSz="2243271">
              <a:spcBef>
                <a:spcPts val="4100"/>
              </a:spcBef>
              <a:defRPr sz="4416" b="1"/>
            </a:pPr>
            <a:r>
              <a:t> Comparison to Earlier Results.</a:t>
            </a:r>
          </a:p>
          <a:p>
            <a:pPr marL="1121663" lvl="1" indent="-560831" defTabSz="2243271">
              <a:spcBef>
                <a:spcPts val="4100"/>
              </a:spcBef>
              <a:defRPr sz="4416"/>
            </a:pPr>
            <a:r>
              <a:t>             : Previous study in April 2016 reported 1445 ASes.</a:t>
            </a:r>
            <a:br/>
            <a:r>
              <a:t>We identified 98% of them, plus 283 additional ASes.</a:t>
            </a:r>
          </a:p>
          <a:p>
            <a:pPr marL="1121663" lvl="1" indent="-560831" defTabSz="2243271">
              <a:spcBef>
                <a:spcPts val="4100"/>
              </a:spcBef>
              <a:defRPr sz="4416"/>
            </a:pPr>
            <a:r>
              <a:t>              : Comparison with three studies: </a:t>
            </a:r>
            <a:br/>
            <a:r>
              <a:t>We identified 96% (2018), 94% (2019) and 95% (2021) of the ASes.</a:t>
            </a:r>
          </a:p>
          <a:p>
            <a:pPr marL="1121663" lvl="1" indent="-560831" defTabSz="2243271">
              <a:spcBef>
                <a:spcPts val="4100"/>
              </a:spcBef>
              <a:defRPr sz="4416"/>
            </a:pPr>
            <a:r>
              <a:t>            : Previous study in May 2017 reported 743 ASes, we report 769 ASes.</a:t>
            </a:r>
          </a:p>
        </p:txBody>
      </p:sp>
      <p:sp>
        <p:nvSpPr>
          <p:cNvPr id="682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683" name="Google-logo.png" descr="Google-logo.png"/>
          <p:cNvPicPr>
            <a:picLocks noChangeAspect="1"/>
          </p:cNvPicPr>
          <p:nvPr/>
        </p:nvPicPr>
        <p:blipFill>
          <a:blip r:embed="rId3"/>
          <a:srcRect l="650"/>
          <a:stretch>
            <a:fillRect/>
          </a:stretch>
        </p:blipFill>
        <p:spPr>
          <a:xfrm>
            <a:off x="2400300" y="7317204"/>
            <a:ext cx="1940478" cy="1098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294685_facebook_icon-2.png" descr="294685_facebook_icon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253" y="8345199"/>
            <a:ext cx="2307471" cy="23074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7124274_netflix_logo_icon.png" descr="7124274_netflix_logo_ic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0026" y="10244362"/>
            <a:ext cx="2153739" cy="2153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1" build="p" bldLvl="5" animBg="1" advAuto="0"/>
      <p:bldP spid="683" grpId="2" animBg="1" advAuto="0"/>
      <p:bldP spid="684" grpId="3" animBg="1" advAuto="0"/>
      <p:bldP spid="685" grpId="4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Limit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Limitations</a:t>
            </a:r>
          </a:p>
        </p:txBody>
      </p:sp>
      <p:sp>
        <p:nvSpPr>
          <p:cNvPr id="690" name="TLS-SNI.…"/>
          <p:cNvSpPr txBox="1">
            <a:spLocks noGrp="1"/>
          </p:cNvSpPr>
          <p:nvPr>
            <p:ph type="body" idx="1"/>
          </p:nvPr>
        </p:nvSpPr>
        <p:spPr>
          <a:xfrm>
            <a:off x="1206500" y="3410086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rPr b="1"/>
              <a:t>TLS-SNI.</a:t>
            </a:r>
            <a:r>
              <a:t> </a:t>
            </a:r>
          </a:p>
          <a:p>
            <a:pPr lvl="1"/>
            <a:r>
              <a:t>Multiple TLS certificates in a single IP address.</a:t>
            </a:r>
          </a:p>
          <a:p>
            <a:pPr>
              <a:defRPr b="1"/>
            </a:pPr>
            <a:r>
              <a:t>Missing Headers.</a:t>
            </a:r>
          </a:p>
          <a:p>
            <a:pPr lvl="1"/>
            <a:r>
              <a:t>Default HTTP(S) headers (e.g.,                ). </a:t>
            </a:r>
          </a:p>
          <a:p>
            <a:pPr>
              <a:defRPr b="1"/>
            </a:pPr>
            <a:r>
              <a:t>Special Architectures by HGs.</a:t>
            </a:r>
          </a:p>
          <a:p>
            <a:pPr lvl="1"/>
            <a:r>
              <a:t>HGs acting as middleware proxies (e.g.,                    ).</a:t>
            </a:r>
          </a:p>
        </p:txBody>
      </p:sp>
      <p:sp>
        <p:nvSpPr>
          <p:cNvPr id="691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692" name="NGINX-logo-rgb-large.png" descr="NGINX-logo-rgb-lar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058" y="7096401"/>
            <a:ext cx="2630968" cy="883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93" name="clipart1469382.png" descr="clipart146938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4164" y="9205997"/>
            <a:ext cx="2997975" cy="999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0" grpId="1" build="p" animBg="1" advAuto="0"/>
      <p:bldP spid="692" grpId="2" animBg="1" advAuto="0"/>
      <p:bldP spid="693" grpId="3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Microsoft’s Azure Global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Microsoft’s Azure Global Network</a:t>
            </a:r>
          </a:p>
        </p:txBody>
      </p:sp>
      <p:sp>
        <p:nvSpPr>
          <p:cNvPr id="180" name="Source: Microsoft (January 2020)"/>
          <p:cNvSpPr txBox="1"/>
          <p:nvPr/>
        </p:nvSpPr>
        <p:spPr>
          <a:xfrm>
            <a:off x="15090458" y="12994266"/>
            <a:ext cx="988770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Source: Microsoft (January 2020)</a:t>
            </a:r>
          </a:p>
        </p:txBody>
      </p:sp>
      <p:sp>
        <p:nvSpPr>
          <p:cNvPr id="181" name="Text"/>
          <p:cNvSpPr txBox="1"/>
          <p:nvPr/>
        </p:nvSpPr>
        <p:spPr>
          <a:xfrm>
            <a:off x="23602221" y="13037650"/>
            <a:ext cx="241403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82" name="microsoft-global-wan.png" descr="microsoft-global-w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033" y="3062296"/>
            <a:ext cx="16453934" cy="9255338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Construct datacenters"/>
          <p:cNvSpPr txBox="1"/>
          <p:nvPr/>
        </p:nvSpPr>
        <p:spPr>
          <a:xfrm>
            <a:off x="280111" y="3992870"/>
            <a:ext cx="8583778" cy="1056661"/>
          </a:xfrm>
          <a:prstGeom prst="rect">
            <a:avLst/>
          </a:prstGeom>
          <a:solidFill>
            <a:srgbClr val="434343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 b="1"/>
            </a:lvl1pPr>
          </a:lstStyle>
          <a:p>
            <a:r>
              <a:t>Construct datacenters</a:t>
            </a:r>
          </a:p>
        </p:txBody>
      </p:sp>
      <p:sp>
        <p:nvSpPr>
          <p:cNvPr id="184" name="Roll out fiber to…"/>
          <p:cNvSpPr txBox="1"/>
          <p:nvPr/>
        </p:nvSpPr>
        <p:spPr>
          <a:xfrm>
            <a:off x="315434" y="9074466"/>
            <a:ext cx="7632599" cy="2009161"/>
          </a:xfrm>
          <a:prstGeom prst="rect">
            <a:avLst/>
          </a:prstGeom>
          <a:solidFill>
            <a:srgbClr val="434343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200" b="1"/>
            </a:pPr>
            <a:r>
              <a:t>Roll out fiber to </a:t>
            </a:r>
          </a:p>
          <a:p>
            <a:pPr>
              <a:defRPr sz="6200" b="1"/>
            </a:pPr>
            <a:r>
              <a:t>built their backbone</a:t>
            </a:r>
          </a:p>
        </p:txBody>
      </p:sp>
      <p:sp>
        <p:nvSpPr>
          <p:cNvPr id="185" name="Peer at IXPs and…"/>
          <p:cNvSpPr txBox="1"/>
          <p:nvPr/>
        </p:nvSpPr>
        <p:spPr>
          <a:xfrm>
            <a:off x="15423710" y="3516620"/>
            <a:ext cx="7642048" cy="2009161"/>
          </a:xfrm>
          <a:prstGeom prst="rect">
            <a:avLst/>
          </a:prstGeom>
          <a:solidFill>
            <a:srgbClr val="434343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200" b="1"/>
            </a:pPr>
            <a:r>
              <a:t>Peer at IXPs and</a:t>
            </a:r>
          </a:p>
          <a:p>
            <a:pPr>
              <a:defRPr sz="6200" b="1"/>
            </a:pPr>
            <a:r>
              <a:t>collocation facilities</a:t>
            </a:r>
          </a:p>
        </p:txBody>
      </p:sp>
      <p:sp>
        <p:nvSpPr>
          <p:cNvPr id="186" name="Peer directly…"/>
          <p:cNvSpPr txBox="1"/>
          <p:nvPr/>
        </p:nvSpPr>
        <p:spPr>
          <a:xfrm>
            <a:off x="16883352" y="8609013"/>
            <a:ext cx="5562546" cy="2009161"/>
          </a:xfrm>
          <a:prstGeom prst="rect">
            <a:avLst/>
          </a:prstGeom>
          <a:solidFill>
            <a:srgbClr val="434343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200" b="1"/>
            </a:pPr>
            <a:r>
              <a:t>Peer directly</a:t>
            </a:r>
          </a:p>
          <a:p>
            <a:pPr>
              <a:defRPr sz="6200" b="1"/>
            </a:pPr>
            <a:r>
              <a:t>with eyeballs</a:t>
            </a:r>
          </a:p>
        </p:txBody>
      </p:sp>
      <p:sp>
        <p:nvSpPr>
          <p:cNvPr id="187" name="Deploy off-net servers"/>
          <p:cNvSpPr txBox="1"/>
          <p:nvPr/>
        </p:nvSpPr>
        <p:spPr>
          <a:xfrm>
            <a:off x="6890295" y="6669438"/>
            <a:ext cx="10603409" cy="1304767"/>
          </a:xfrm>
          <a:prstGeom prst="rect">
            <a:avLst/>
          </a:prstGeom>
          <a:solidFill>
            <a:srgbClr val="434343"/>
          </a:solidFill>
          <a:ln w="254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800" b="1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t>Deploy off-net servers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1" animBg="1" advAuto="0"/>
      <p:bldP spid="184" grpId="2" animBg="1" advAuto="0"/>
      <p:bldP spid="185" grpId="3" animBg="1" advAuto="0"/>
      <p:bldP spid="186" grpId="4" animBg="1" advAuto="0"/>
      <p:bldP spid="187" grpId="5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Discu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Discussion</a:t>
            </a:r>
          </a:p>
        </p:txBody>
      </p:sp>
      <p:sp>
        <p:nvSpPr>
          <p:cNvPr id="698" name="An Increasingly Private Internet.…"/>
          <p:cNvSpPr txBox="1">
            <a:spLocks noGrp="1"/>
          </p:cNvSpPr>
          <p:nvPr>
            <p:ph type="body" idx="1"/>
          </p:nvPr>
        </p:nvSpPr>
        <p:spPr>
          <a:xfrm>
            <a:off x="1206500" y="3619690"/>
            <a:ext cx="21971000" cy="8256012"/>
          </a:xfrm>
          <a:prstGeom prst="rect">
            <a:avLst/>
          </a:prstGeom>
        </p:spPr>
        <p:txBody>
          <a:bodyPr/>
          <a:lstStyle/>
          <a:p>
            <a:pPr marL="469391" indent="-469391" defTabSz="1877520">
              <a:spcBef>
                <a:spcPts val="3400"/>
              </a:spcBef>
              <a:defRPr sz="3696" b="1"/>
            </a:pPr>
            <a:r>
              <a:t>An Increasingly Private Internet.</a:t>
            </a:r>
          </a:p>
          <a:p>
            <a:pPr marL="938783" lvl="1" indent="-469391" defTabSz="1877520">
              <a:spcBef>
                <a:spcPts val="3400"/>
              </a:spcBef>
              <a:defRPr sz="3696"/>
            </a:pPr>
            <a:r>
              <a:t>Regulatory implications.</a:t>
            </a:r>
          </a:p>
          <a:p>
            <a:pPr marL="938783" lvl="1" indent="-469391" defTabSz="1877520">
              <a:spcBef>
                <a:spcPts val="3400"/>
              </a:spcBef>
              <a:defRPr sz="3696"/>
            </a:pPr>
            <a:r>
              <a:t>ISPs lose negotiation power in peering agreements with HGs.</a:t>
            </a:r>
          </a:p>
          <a:p>
            <a:pPr marL="938783" lvl="1" indent="-469391" defTabSz="1877520">
              <a:spcBef>
                <a:spcPts val="3400"/>
              </a:spcBef>
              <a:defRPr sz="3696"/>
            </a:pPr>
            <a:r>
              <a:t>Small networks reduce cost as upstream/downstream traffic is reduced.</a:t>
            </a:r>
          </a:p>
          <a:p>
            <a:pPr marL="469391" indent="-469391" defTabSz="1877520">
              <a:spcBef>
                <a:spcPts val="3400"/>
              </a:spcBef>
              <a:defRPr sz="3696" b="1"/>
            </a:pPr>
            <a:r>
              <a:t>Unintended Consequences.</a:t>
            </a:r>
          </a:p>
          <a:p>
            <a:pPr marL="938783" lvl="1" indent="-469391" defTabSz="1877520">
              <a:spcBef>
                <a:spcPts val="3400"/>
              </a:spcBef>
              <a:defRPr sz="3696"/>
            </a:pPr>
            <a:r>
              <a:t>Knowing HGs off-net servers makes it easier for attackers to be effective.</a:t>
            </a:r>
          </a:p>
          <a:p>
            <a:pPr marL="938783" lvl="1" indent="-469391" defTabSz="1877520">
              <a:spcBef>
                <a:spcPts val="3400"/>
              </a:spcBef>
              <a:defRPr sz="3696"/>
            </a:pPr>
            <a:r>
              <a:t>Business intelligence by competitors.</a:t>
            </a:r>
          </a:p>
          <a:p>
            <a:pPr marL="469391" indent="-469391" defTabSz="1877520">
              <a:spcBef>
                <a:spcPts val="3400"/>
              </a:spcBef>
              <a:defRPr sz="3696" b="1"/>
            </a:pPr>
            <a:r>
              <a:t>Hide-and-Seek.</a:t>
            </a:r>
          </a:p>
          <a:p>
            <a:pPr marL="938783" lvl="1" indent="-469391" defTabSz="1877520">
              <a:spcBef>
                <a:spcPts val="3400"/>
              </a:spcBef>
              <a:defRPr sz="3696"/>
            </a:pPr>
            <a:r>
              <a:t>Increase the bar for server identification by implementing TLS-SNI.</a:t>
            </a:r>
          </a:p>
        </p:txBody>
      </p:sp>
      <p:sp>
        <p:nvSpPr>
          <p:cNvPr id="699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1" build="p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Takeaw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Takeaways</a:t>
            </a:r>
          </a:p>
        </p:txBody>
      </p:sp>
      <p:sp>
        <p:nvSpPr>
          <p:cNvPr id="704" name="Large content providers serve most of the traffic on today’s Internet. To send this traffic, some of them host off-net servers in user ASes around the world.…"/>
          <p:cNvSpPr txBox="1">
            <a:spLocks noGrp="1"/>
          </p:cNvSpPr>
          <p:nvPr>
            <p:ph type="body" idx="1"/>
          </p:nvPr>
        </p:nvSpPr>
        <p:spPr>
          <a:xfrm>
            <a:off x="1206500" y="3619690"/>
            <a:ext cx="22419606" cy="9773114"/>
          </a:xfrm>
          <a:prstGeom prst="rect">
            <a:avLst/>
          </a:prstGeom>
        </p:spPr>
        <p:txBody>
          <a:bodyPr/>
          <a:lstStyle/>
          <a:p>
            <a:r>
              <a:t>Large content providers serve most of the traffic on today’s Internet. To send this traffic, some of them host </a:t>
            </a:r>
            <a:r>
              <a:rPr i="1"/>
              <a:t>off-net </a:t>
            </a:r>
            <a:r>
              <a:t>servers in user ASes </a:t>
            </a:r>
            <a:r>
              <a:rPr b="1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around the world</a:t>
            </a:r>
            <a:r>
              <a:t>.</a:t>
            </a:r>
          </a:p>
          <a:p>
            <a:r>
              <a:rPr b="1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Generic methodology</a:t>
            </a:r>
            <a:r>
              <a:t> to uncover off-net deployments.</a:t>
            </a:r>
          </a:p>
          <a:p>
            <a:r>
              <a:rPr b="1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Significant growth</a:t>
            </a:r>
            <a:r>
              <a:t> of 3 (                 ,                  ,               ) out of 4 top HGs, </a:t>
            </a:r>
            <a:br/>
            <a:r>
              <a:rPr b="1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hosted in more than 4.5k ASes.</a:t>
            </a:r>
          </a:p>
          <a:p>
            <a:r>
              <a:t>Significant fraction of </a:t>
            </a:r>
            <a:r>
              <a:rPr b="1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user population</a:t>
            </a:r>
            <a:r>
              <a:t> can be served by off-nets in their ISP.</a:t>
            </a:r>
            <a:endParaRPr b="1">
              <a:solidFill>
                <a:schemeClr val="accent4">
                  <a:hueOff val="475731"/>
                  <a:satOff val="-4338"/>
                  <a:lumOff val="10182"/>
                </a:schemeClr>
              </a:solidFill>
            </a:endParaRPr>
          </a:p>
          <a:p>
            <a:r>
              <a:t>Study of </a:t>
            </a:r>
            <a:r>
              <a:rPr b="1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ISPs wiliness</a:t>
            </a:r>
            <a:r>
              <a:rPr b="1"/>
              <a:t> </a:t>
            </a:r>
            <a:r>
              <a:rPr b="1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to host HG off-nets</a:t>
            </a:r>
            <a:r>
              <a:t>.</a:t>
            </a:r>
          </a:p>
          <a:p>
            <a:r>
              <a:rPr b="1"/>
              <a:t>Artifacts</a:t>
            </a:r>
            <a:r>
              <a:t>, </a:t>
            </a:r>
            <a:r>
              <a:rPr b="1"/>
              <a:t>datasets,</a:t>
            </a:r>
            <a:r>
              <a:t> and </a:t>
            </a:r>
            <a:r>
              <a:rPr b="1"/>
              <a:t>an</a:t>
            </a:r>
            <a:r>
              <a:t> </a:t>
            </a:r>
            <a:r>
              <a:rPr b="1"/>
              <a:t>interactive portal</a:t>
            </a:r>
            <a:r>
              <a:t> are available at:                           </a:t>
            </a:r>
          </a:p>
          <a:p>
            <a:pPr marL="0" indent="0" algn="ctr">
              <a:buSzTx/>
              <a:buNone/>
              <a:defRPr sz="5900"/>
            </a:pPr>
            <a:r>
              <a:rPr u="sng">
                <a:hlinkClick r:id="rId3"/>
              </a:rPr>
              <a:t>https://pgigis.github.io/hypergiants-offnets/</a:t>
            </a:r>
          </a:p>
        </p:txBody>
      </p:sp>
      <p:sp>
        <p:nvSpPr>
          <p:cNvPr id="705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31</a:t>
            </a:fld>
            <a:endParaRPr/>
          </a:p>
        </p:txBody>
      </p:sp>
      <p:grpSp>
        <p:nvGrpSpPr>
          <p:cNvPr id="709" name="Group"/>
          <p:cNvGrpSpPr/>
          <p:nvPr/>
        </p:nvGrpSpPr>
        <p:grpSpPr>
          <a:xfrm>
            <a:off x="8904470" y="5721270"/>
            <a:ext cx="8702124" cy="3032323"/>
            <a:chOff x="0" y="0"/>
            <a:chExt cx="8702123" cy="3032321"/>
          </a:xfrm>
        </p:grpSpPr>
        <p:pic>
          <p:nvPicPr>
            <p:cNvPr id="706" name="Google-logo.png" descr="Google-logo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799504"/>
              <a:ext cx="2547845" cy="1433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7" name="294685_facebook_icon-2.png" descr="294685_facebook_icon-2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791249" y="0"/>
              <a:ext cx="3032323" cy="3032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8" name="7124274_netflix_logo_icon.png" descr="7124274_netflix_logo_icon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5894099" y="112117"/>
              <a:ext cx="2808025" cy="2808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" grpId="1" build="p" bldLvl="5" animBg="1" advAuto="0"/>
      <p:bldP spid="709" grpId="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"/>
          <p:cNvGrpSpPr/>
          <p:nvPr/>
        </p:nvGrpSpPr>
        <p:grpSpPr>
          <a:xfrm>
            <a:off x="8638346" y="8950504"/>
            <a:ext cx="7107308" cy="917879"/>
            <a:chOff x="0" y="0"/>
            <a:chExt cx="7107307" cy="917878"/>
          </a:xfrm>
        </p:grpSpPr>
        <p:sp>
          <p:nvSpPr>
            <p:cNvPr id="191" name="Line"/>
            <p:cNvSpPr/>
            <p:nvPr/>
          </p:nvSpPr>
          <p:spPr>
            <a:xfrm>
              <a:off x="0" y="0"/>
              <a:ext cx="7107308" cy="0"/>
            </a:xfrm>
            <a:prstGeom prst="line">
              <a:avLst/>
            </a:prstGeom>
            <a:noFill/>
            <a:ln w="241300" cap="flat">
              <a:solidFill>
                <a:schemeClr val="accent1">
                  <a:lumOff val="135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92" name="AS-level peering"/>
            <p:cNvSpPr txBox="1"/>
            <p:nvPr/>
          </p:nvSpPr>
          <p:spPr>
            <a:xfrm>
              <a:off x="2107352" y="394793"/>
              <a:ext cx="2892603" cy="52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chemeClr val="accent1">
                      <a:lumOff val="13575"/>
                    </a:schemeClr>
                  </a:solidFill>
                </a:defRPr>
              </a:lvl1pPr>
            </a:lstStyle>
            <a:p>
              <a:r>
                <a:t>AS-level peering</a:t>
              </a:r>
            </a:p>
          </p:txBody>
        </p:sp>
      </p:grpSp>
      <p:sp>
        <p:nvSpPr>
          <p:cNvPr id="194" name="End User"/>
          <p:cNvSpPr txBox="1"/>
          <p:nvPr/>
        </p:nvSpPr>
        <p:spPr>
          <a:xfrm>
            <a:off x="18666659" y="6479891"/>
            <a:ext cx="1680748" cy="55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t>End User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14147734" y="3051595"/>
            <a:ext cx="7642719" cy="7141479"/>
            <a:chOff x="0" y="0"/>
            <a:chExt cx="7642717" cy="7141478"/>
          </a:xfrm>
        </p:grpSpPr>
        <p:pic>
          <p:nvPicPr>
            <p:cNvPr id="195" name="Image" descr="Image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1322853"/>
              <a:ext cx="7642718" cy="5818626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reflection stA="82330" endPos="40000" dir="5400000" sy="-100000" algn="bl" rotWithShape="0"/>
            </a:effectLst>
          </p:spPr>
        </p:pic>
        <p:sp>
          <p:nvSpPr>
            <p:cNvPr id="196" name="ISP AS"/>
            <p:cNvSpPr txBox="1"/>
            <p:nvPr/>
          </p:nvSpPr>
          <p:spPr>
            <a:xfrm>
              <a:off x="2847936" y="0"/>
              <a:ext cx="1946750" cy="779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200" b="1"/>
              </a:lvl1pPr>
            </a:lstStyle>
            <a:p>
              <a:r>
                <a:t>ISP AS</a:t>
              </a:r>
            </a:p>
          </p:txBody>
        </p:sp>
        <p:pic>
          <p:nvPicPr>
            <p:cNvPr id="197" name="iconfinder_3643769_building_home_house_main_menu_icon_128px.png" descr="iconfinder_3643769_building_home_house_main_menu_icon_128px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1897" y="2122831"/>
              <a:ext cx="1414801" cy="1414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9" name="Hypergiant’s off-net footprint"/>
          <p:cNvSpPr txBox="1">
            <a:spLocks noGrp="1"/>
          </p:cNvSpPr>
          <p:nvPr>
            <p:ph type="title"/>
          </p:nvPr>
        </p:nvSpPr>
        <p:spPr>
          <a:xfrm>
            <a:off x="1206500" y="948957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Hypergiant’s off-net footprint</a:t>
            </a:r>
          </a:p>
        </p:txBody>
      </p:sp>
      <p:sp>
        <p:nvSpPr>
          <p:cNvPr id="200" name="Line"/>
          <p:cNvSpPr/>
          <p:nvPr/>
        </p:nvSpPr>
        <p:spPr>
          <a:xfrm flipV="1">
            <a:off x="17687617" y="5825261"/>
            <a:ext cx="981625" cy="741177"/>
          </a:xfrm>
          <a:prstGeom prst="line">
            <a:avLst/>
          </a:prstGeom>
          <a:ln w="63500" cap="rnd">
            <a:solidFill>
              <a:schemeClr val="accent4">
                <a:hueOff val="-1109407"/>
                <a:satOff val="-1495"/>
                <a:lumOff val="-6330"/>
              </a:schemeClr>
            </a:solidFill>
            <a:custDash>
              <a:ds d="100000" sp="200000"/>
            </a:custDash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1" name="Text"/>
          <p:cNvSpPr txBox="1"/>
          <p:nvPr/>
        </p:nvSpPr>
        <p:spPr>
          <a:xfrm>
            <a:off x="23602221" y="13037650"/>
            <a:ext cx="241403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204" name="Group"/>
          <p:cNvGrpSpPr/>
          <p:nvPr/>
        </p:nvGrpSpPr>
        <p:grpSpPr>
          <a:xfrm>
            <a:off x="2889389" y="3051615"/>
            <a:ext cx="7642719" cy="7267297"/>
            <a:chOff x="0" y="0"/>
            <a:chExt cx="7642717" cy="7267295"/>
          </a:xfrm>
        </p:grpSpPr>
        <p:pic>
          <p:nvPicPr>
            <p:cNvPr id="20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48670"/>
              <a:ext cx="7642718" cy="5818626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reflection stA="82330" endPos="40000" dir="5400000" sy="-100000" algn="bl" rotWithShape="0"/>
            </a:effectLst>
          </p:spPr>
        </p:pic>
        <p:sp>
          <p:nvSpPr>
            <p:cNvPr id="203" name="Hypergiant AS(es)"/>
            <p:cNvSpPr txBox="1"/>
            <p:nvPr/>
          </p:nvSpPr>
          <p:spPr>
            <a:xfrm>
              <a:off x="1351088" y="0"/>
              <a:ext cx="4940542" cy="779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200" b="1"/>
              </a:lvl1pPr>
            </a:lstStyle>
            <a:p>
              <a:r>
                <a:t>Hypergiant AS(es)</a:t>
              </a:r>
            </a:p>
          </p:txBody>
        </p:sp>
      </p:grpSp>
      <p:grpSp>
        <p:nvGrpSpPr>
          <p:cNvPr id="208" name="Group"/>
          <p:cNvGrpSpPr/>
          <p:nvPr/>
        </p:nvGrpSpPr>
        <p:grpSpPr>
          <a:xfrm>
            <a:off x="3346232" y="6668062"/>
            <a:ext cx="6729033" cy="6531106"/>
            <a:chOff x="0" y="0"/>
            <a:chExt cx="6729031" cy="6531104"/>
          </a:xfrm>
        </p:grpSpPr>
        <p:sp>
          <p:nvSpPr>
            <p:cNvPr id="205" name="Hypergiant…"/>
            <p:cNvSpPr txBox="1"/>
            <p:nvPr/>
          </p:nvSpPr>
          <p:spPr>
            <a:xfrm>
              <a:off x="2115228" y="1309436"/>
              <a:ext cx="2498576" cy="1015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800">
                  <a:solidFill>
                    <a:srgbClr val="000000"/>
                  </a:solidFill>
                </a:defRPr>
              </a:pPr>
              <a:r>
                <a:t>Hypergiant </a:t>
              </a:r>
            </a:p>
            <a:p>
              <a:pPr>
                <a:defRPr sz="2800">
                  <a:solidFill>
                    <a:srgbClr val="000000"/>
                  </a:solidFill>
                </a:defRPr>
              </a:pPr>
              <a:r>
                <a:rPr b="1">
                  <a:solidFill>
                    <a:schemeClr val="accent4">
                      <a:hueOff val="-1109407"/>
                      <a:satOff val="-1495"/>
                      <a:lumOff val="-6330"/>
                    </a:schemeClr>
                  </a:solidFill>
                </a:rPr>
                <a:t>on-net</a:t>
              </a:r>
              <a:r>
                <a:t> server</a:t>
              </a:r>
            </a:p>
          </p:txBody>
        </p:sp>
        <p:pic>
          <p:nvPicPr>
            <p:cNvPr id="206" name="iconfinder_3209463_data_database_server_storage_web_icon_256px.png" descr="iconfinder_3209463_data_database_server_storage_web_icon_256px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8836" y="0"/>
              <a:ext cx="1231357" cy="12313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7" name="On-net: A server deployment…"/>
            <p:cNvSpPr txBox="1"/>
            <p:nvPr/>
          </p:nvSpPr>
          <p:spPr>
            <a:xfrm>
              <a:off x="-1" y="5250072"/>
              <a:ext cx="6729033" cy="12810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900"/>
              </a:pPr>
              <a:r>
                <a:rPr b="1">
                  <a:solidFill>
                    <a:schemeClr val="accent4">
                      <a:hueOff val="-1109407"/>
                      <a:satOff val="-1495"/>
                      <a:lumOff val="-6330"/>
                    </a:schemeClr>
                  </a:solidFill>
                </a:rPr>
                <a:t>On-net:</a:t>
              </a:r>
              <a:r>
                <a:t> A server deployment </a:t>
              </a:r>
            </a:p>
            <a:p>
              <a:pPr>
                <a:defRPr sz="3900"/>
              </a:pPr>
              <a:r>
                <a:rPr b="1" u="sng"/>
                <a:t>inside</a:t>
              </a:r>
              <a:r>
                <a:t> the HG own network.</a:t>
              </a:r>
            </a:p>
          </p:txBody>
        </p:sp>
      </p:grpSp>
      <p:sp>
        <p:nvSpPr>
          <p:cNvPr id="209" name="Server-to-Server…"/>
          <p:cNvSpPr txBox="1"/>
          <p:nvPr/>
        </p:nvSpPr>
        <p:spPr>
          <a:xfrm>
            <a:off x="10745676" y="6044421"/>
            <a:ext cx="3050385" cy="1155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800" b="1"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pPr>
            <a:r>
              <a:t>Server-to-Server</a:t>
            </a:r>
          </a:p>
          <a:p>
            <a:pPr>
              <a:defRPr sz="2800" b="1"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pPr>
            <a:r>
              <a:t>connection</a:t>
            </a:r>
          </a:p>
        </p:txBody>
      </p:sp>
      <p:sp>
        <p:nvSpPr>
          <p:cNvPr id="210" name="Line"/>
          <p:cNvSpPr/>
          <p:nvPr/>
        </p:nvSpPr>
        <p:spPr>
          <a:xfrm>
            <a:off x="7466517" y="7351664"/>
            <a:ext cx="9608704" cy="1"/>
          </a:xfrm>
          <a:prstGeom prst="line">
            <a:avLst/>
          </a:prstGeom>
          <a:ln w="88900">
            <a:solidFill>
              <a:schemeClr val="accent4">
                <a:hueOff val="-1109407"/>
                <a:satOff val="-1495"/>
                <a:lumOff val="-6330"/>
              </a:schemeClr>
            </a:solidFill>
            <a:prstDash val="sysDot"/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15" name="Group"/>
          <p:cNvGrpSpPr/>
          <p:nvPr/>
        </p:nvGrpSpPr>
        <p:grpSpPr>
          <a:xfrm>
            <a:off x="14335185" y="6774370"/>
            <a:ext cx="7267919" cy="6406567"/>
            <a:chOff x="0" y="0"/>
            <a:chExt cx="7267917" cy="6406566"/>
          </a:xfrm>
        </p:grpSpPr>
        <p:grpSp>
          <p:nvGrpSpPr>
            <p:cNvPr id="213" name="Group"/>
            <p:cNvGrpSpPr/>
            <p:nvPr/>
          </p:nvGrpSpPr>
          <p:grpSpPr>
            <a:xfrm>
              <a:off x="2279779" y="-1"/>
              <a:ext cx="2368450" cy="2342295"/>
              <a:chOff x="0" y="0"/>
              <a:chExt cx="2368448" cy="2342293"/>
            </a:xfrm>
          </p:grpSpPr>
          <p:sp>
            <p:nvSpPr>
              <p:cNvPr id="211" name="Hypergiant…"/>
              <p:cNvSpPr txBox="1"/>
              <p:nvPr/>
            </p:nvSpPr>
            <p:spPr>
              <a:xfrm>
                <a:off x="0" y="1385628"/>
                <a:ext cx="2368449" cy="956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800">
                    <a:solidFill>
                      <a:srgbClr val="000000"/>
                    </a:solidFill>
                  </a:defRPr>
                </a:pPr>
                <a:r>
                  <a:t>Hypergiant </a:t>
                </a:r>
              </a:p>
              <a:p>
                <a:pPr>
                  <a:defRPr sz="2800">
                    <a:solidFill>
                      <a:srgbClr val="000000"/>
                    </a:solidFill>
                  </a:defRPr>
                </a:pPr>
                <a:r>
                  <a:rPr b="1">
                    <a:solidFill>
                      <a:schemeClr val="accent1">
                        <a:hueOff val="117695"/>
                        <a:lumOff val="-11358"/>
                      </a:schemeClr>
                    </a:solidFill>
                  </a:rPr>
                  <a:t>off-net</a:t>
                </a:r>
                <a:r>
                  <a:t> Server</a:t>
                </a:r>
              </a:p>
            </p:txBody>
          </p:sp>
          <p:pic>
            <p:nvPicPr>
              <p:cNvPr id="212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379" y="0"/>
                <a:ext cx="1159692" cy="11596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14" name="Off-net: A server deployment…"/>
            <p:cNvSpPr txBox="1"/>
            <p:nvPr/>
          </p:nvSpPr>
          <p:spPr>
            <a:xfrm>
              <a:off x="0" y="5125533"/>
              <a:ext cx="7267919" cy="1281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900"/>
              </a:pPr>
              <a:r>
                <a:rPr b="1">
                  <a:solidFill>
                    <a:schemeClr val="accent1">
                      <a:hueOff val="117695"/>
                      <a:lumOff val="-11358"/>
                    </a:schemeClr>
                  </a:solidFill>
                </a:rPr>
                <a:t>Off-net:</a:t>
              </a:r>
              <a:r>
                <a:t> A server deployment </a:t>
              </a:r>
            </a:p>
            <a:p>
              <a:pPr>
                <a:defRPr sz="3900"/>
              </a:pPr>
              <a:r>
                <a:rPr b="1" u="sng"/>
                <a:t>outside</a:t>
              </a:r>
              <a:r>
                <a:t> of the HG own network.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fill="hold" grpId="2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" presetClass="entr" presetSubtype="3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32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4" animBg="1" advAuto="0"/>
      <p:bldP spid="198" grpId="3" animBg="1" advAuto="0"/>
      <p:bldP spid="200" grpId="8" animBg="1" advAuto="0"/>
      <p:bldP spid="204" grpId="1" animBg="1" advAuto="0"/>
      <p:bldP spid="208" grpId="2" animBg="1" advAuto="0"/>
      <p:bldP spid="209" grpId="6" animBg="1" advAuto="0"/>
      <p:bldP spid="210" grpId="7" animBg="1" advAuto="0"/>
      <p:bldP spid="215" grpId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visit the value of peering and how traffic flows in the Interne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209999"/>
              </a:lnSpc>
            </a:pPr>
            <a:r>
              <a:t>Revisit the value of peering and how traffic flows in the Internet.</a:t>
            </a:r>
          </a:p>
          <a:p>
            <a:pPr>
              <a:lnSpc>
                <a:spcPct val="209999"/>
              </a:lnSpc>
            </a:pPr>
            <a:r>
              <a:t>Understand the evolution of the Internet structure. </a:t>
            </a:r>
          </a:p>
          <a:p>
            <a:pPr>
              <a:lnSpc>
                <a:spcPct val="209999"/>
              </a:lnSpc>
            </a:pPr>
            <a:r>
              <a:t>Localisation of content within an Internet Service Provider (ISP).</a:t>
            </a:r>
          </a:p>
          <a:p>
            <a:pPr>
              <a:lnSpc>
                <a:spcPct val="209999"/>
              </a:lnSpc>
            </a:pPr>
            <a:r>
              <a:t>Performance potential for emerging networks (e.g.,           ). </a:t>
            </a:r>
          </a:p>
        </p:txBody>
      </p:sp>
      <p:sp>
        <p:nvSpPr>
          <p:cNvPr id="220" name="Why measure Hypergiant’s Off-net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measure Hypergiant’s Off-nets?</a:t>
            </a:r>
          </a:p>
        </p:txBody>
      </p:sp>
      <p:sp>
        <p:nvSpPr>
          <p:cNvPr id="221" name="Text"/>
          <p:cNvSpPr txBox="1"/>
          <p:nvPr/>
        </p:nvSpPr>
        <p:spPr>
          <a:xfrm>
            <a:off x="23602221" y="13037650"/>
            <a:ext cx="241403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226" name="Group"/>
          <p:cNvGrpSpPr/>
          <p:nvPr/>
        </p:nvGrpSpPr>
        <p:grpSpPr>
          <a:xfrm>
            <a:off x="19550837" y="4054576"/>
            <a:ext cx="4227826" cy="985240"/>
            <a:chOff x="0" y="0"/>
            <a:chExt cx="4227824" cy="985239"/>
          </a:xfrm>
        </p:grpSpPr>
        <p:sp>
          <p:nvSpPr>
            <p:cNvPr id="222" name="Line"/>
            <p:cNvSpPr/>
            <p:nvPr/>
          </p:nvSpPr>
          <p:spPr>
            <a:xfrm>
              <a:off x="1355252" y="655655"/>
              <a:ext cx="1493092" cy="1"/>
            </a:xfrm>
            <a:prstGeom prst="line">
              <a:avLst/>
            </a:prstGeom>
            <a:noFill/>
            <a:ln w="1270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3" name="ISP"/>
            <p:cNvSpPr/>
            <p:nvPr/>
          </p:nvSpPr>
          <p:spPr>
            <a:xfrm>
              <a:off x="2734733" y="85419"/>
              <a:ext cx="1493092" cy="899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80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  <a:p>
              <a:pPr defTabSz="825500">
                <a:defRPr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   ISP</a:t>
              </a:r>
            </a:p>
          </p:txBody>
        </p:sp>
        <p:sp>
          <p:nvSpPr>
            <p:cNvPr id="224" name="HG"/>
            <p:cNvSpPr/>
            <p:nvPr/>
          </p:nvSpPr>
          <p:spPr>
            <a:xfrm>
              <a:off x="0" y="85419"/>
              <a:ext cx="1493091" cy="899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80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  <a:p>
              <a:pPr defTabSz="825500">
                <a:defRPr b="1">
                  <a:solidFill>
                    <a:srgbClr val="000000"/>
                  </a:solidFill>
                </a:defRPr>
              </a:pPr>
              <a:r>
                <a:t>  HG</a:t>
              </a:r>
            </a:p>
          </p:txBody>
        </p:sp>
        <p:sp>
          <p:nvSpPr>
            <p:cNvPr id="225" name="Peering link"/>
            <p:cNvSpPr txBox="1"/>
            <p:nvPr/>
          </p:nvSpPr>
          <p:spPr>
            <a:xfrm>
              <a:off x="1187094" y="-1"/>
              <a:ext cx="1829410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chemeClr val="accent1">
                      <a:lumOff val="13575"/>
                    </a:schemeClr>
                  </a:solidFill>
                </a:defRPr>
              </a:lvl1pPr>
            </a:lstStyle>
            <a:p>
              <a:r>
                <a:t>Peering link</a:t>
              </a:r>
            </a:p>
          </p:txBody>
        </p:sp>
      </p:grpSp>
      <p:pic>
        <p:nvPicPr>
          <p:cNvPr id="227" name="ep43-pns-5g.png" descr="ep43-pns-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6124" y="9891477"/>
            <a:ext cx="2372185" cy="18367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9" name="Group"/>
          <p:cNvGrpSpPr/>
          <p:nvPr/>
        </p:nvGrpSpPr>
        <p:grpSpPr>
          <a:xfrm>
            <a:off x="15811293" y="5983465"/>
            <a:ext cx="2757503" cy="1560163"/>
            <a:chOff x="0" y="0"/>
            <a:chExt cx="2757501" cy="1560162"/>
          </a:xfrm>
        </p:grpSpPr>
        <p:sp>
          <p:nvSpPr>
            <p:cNvPr id="228" name="Oval"/>
            <p:cNvSpPr/>
            <p:nvPr/>
          </p:nvSpPr>
          <p:spPr>
            <a:xfrm>
              <a:off x="584200" y="312873"/>
              <a:ext cx="420702" cy="4040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9" name="Line"/>
            <p:cNvSpPr/>
            <p:nvPr/>
          </p:nvSpPr>
          <p:spPr>
            <a:xfrm>
              <a:off x="231662" y="334037"/>
              <a:ext cx="617777" cy="172796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248" name="Group"/>
            <p:cNvGrpSpPr/>
            <p:nvPr/>
          </p:nvGrpSpPr>
          <p:grpSpPr>
            <a:xfrm>
              <a:off x="-1" y="0"/>
              <a:ext cx="2757503" cy="1560163"/>
              <a:chOff x="0" y="0"/>
              <a:chExt cx="2757501" cy="1560162"/>
            </a:xfrm>
          </p:grpSpPr>
          <p:grpSp>
            <p:nvGrpSpPr>
              <p:cNvPr id="245" name="Group"/>
              <p:cNvGrpSpPr/>
              <p:nvPr/>
            </p:nvGrpSpPr>
            <p:grpSpPr>
              <a:xfrm>
                <a:off x="211317" y="0"/>
                <a:ext cx="2546185" cy="1560163"/>
                <a:chOff x="0" y="0"/>
                <a:chExt cx="2546184" cy="1560162"/>
              </a:xfrm>
            </p:grpSpPr>
            <p:sp>
              <p:nvSpPr>
                <p:cNvPr id="230" name="Oval"/>
                <p:cNvSpPr/>
                <p:nvPr/>
              </p:nvSpPr>
              <p:spPr>
                <a:xfrm>
                  <a:off x="677682" y="829733"/>
                  <a:ext cx="420703" cy="40400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1" name="Oval"/>
                <p:cNvSpPr/>
                <p:nvPr/>
              </p:nvSpPr>
              <p:spPr>
                <a:xfrm>
                  <a:off x="957082" y="0"/>
                  <a:ext cx="420703" cy="40400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2" name="Oval"/>
                <p:cNvSpPr/>
                <p:nvPr/>
              </p:nvSpPr>
              <p:spPr>
                <a:xfrm>
                  <a:off x="1388882" y="457200"/>
                  <a:ext cx="420703" cy="40400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3" name="Oval"/>
                <p:cNvSpPr/>
                <p:nvPr/>
              </p:nvSpPr>
              <p:spPr>
                <a:xfrm>
                  <a:off x="118882" y="1156157"/>
                  <a:ext cx="420703" cy="40400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4" name="Oval"/>
                <p:cNvSpPr/>
                <p:nvPr/>
              </p:nvSpPr>
              <p:spPr>
                <a:xfrm>
                  <a:off x="1236482" y="999066"/>
                  <a:ext cx="420703" cy="404007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5" name="Oval"/>
                <p:cNvSpPr/>
                <p:nvPr/>
              </p:nvSpPr>
              <p:spPr>
                <a:xfrm>
                  <a:off x="2100082" y="641578"/>
                  <a:ext cx="420703" cy="40400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6" name="Oval"/>
                <p:cNvSpPr/>
                <p:nvPr/>
              </p:nvSpPr>
              <p:spPr>
                <a:xfrm>
                  <a:off x="2125482" y="127000"/>
                  <a:ext cx="420703" cy="40400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7" name="Line"/>
                <p:cNvSpPr/>
                <p:nvPr/>
              </p:nvSpPr>
              <p:spPr>
                <a:xfrm flipV="1">
                  <a:off x="-1" y="548635"/>
                  <a:ext cx="526585" cy="330959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8" name="Line"/>
                <p:cNvSpPr/>
                <p:nvPr/>
              </p:nvSpPr>
              <p:spPr>
                <a:xfrm flipV="1">
                  <a:off x="292104" y="522887"/>
                  <a:ext cx="302859" cy="906754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9" name="Line"/>
                <p:cNvSpPr/>
                <p:nvPr/>
              </p:nvSpPr>
              <p:spPr>
                <a:xfrm flipH="1" flipV="1">
                  <a:off x="884883" y="1021677"/>
                  <a:ext cx="565101" cy="209859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0" name="Line"/>
                <p:cNvSpPr/>
                <p:nvPr/>
              </p:nvSpPr>
              <p:spPr>
                <a:xfrm>
                  <a:off x="568560" y="506500"/>
                  <a:ext cx="1036169" cy="220739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1" name="Line"/>
                <p:cNvSpPr/>
                <p:nvPr/>
              </p:nvSpPr>
              <p:spPr>
                <a:xfrm>
                  <a:off x="1135649" y="152231"/>
                  <a:ext cx="1187934" cy="138999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2" name="Line"/>
                <p:cNvSpPr/>
                <p:nvPr/>
              </p:nvSpPr>
              <p:spPr>
                <a:xfrm flipV="1">
                  <a:off x="642606" y="141308"/>
                  <a:ext cx="490856" cy="361137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3" name="Line"/>
                <p:cNvSpPr/>
                <p:nvPr/>
              </p:nvSpPr>
              <p:spPr>
                <a:xfrm flipH="1">
                  <a:off x="1447395" y="726400"/>
                  <a:ext cx="192585" cy="499726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4" name="Line"/>
                <p:cNvSpPr/>
                <p:nvPr/>
              </p:nvSpPr>
              <p:spPr>
                <a:xfrm>
                  <a:off x="1521974" y="620747"/>
                  <a:ext cx="797604" cy="213157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246" name="Oval"/>
              <p:cNvSpPr/>
              <p:nvPr/>
            </p:nvSpPr>
            <p:spPr>
              <a:xfrm>
                <a:off x="0" y="127000"/>
                <a:ext cx="420702" cy="40400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47" name="Oval"/>
              <p:cNvSpPr/>
              <p:nvPr/>
            </p:nvSpPr>
            <p:spPr>
              <a:xfrm>
                <a:off x="0" y="641578"/>
                <a:ext cx="420702" cy="40400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</p:grpSp>
      <p:grpSp>
        <p:nvGrpSpPr>
          <p:cNvPr id="252" name="Group"/>
          <p:cNvGrpSpPr/>
          <p:nvPr/>
        </p:nvGrpSpPr>
        <p:grpSpPr>
          <a:xfrm>
            <a:off x="19555779" y="7643193"/>
            <a:ext cx="2876824" cy="2190211"/>
            <a:chOff x="0" y="0"/>
            <a:chExt cx="2876822" cy="2190209"/>
          </a:xfrm>
        </p:grpSpPr>
        <p:pic>
          <p:nvPicPr>
            <p:cNvPr id="25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876823" cy="21902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2601823.png" descr="2601823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015" y="421709"/>
              <a:ext cx="1346792" cy="1346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1" build="p" animBg="1" advAuto="0"/>
      <p:bldP spid="226" grpId="2" animBg="1" advAuto="0"/>
      <p:bldP spid="227" grpId="5" animBg="1" advAuto="0"/>
      <p:bldP spid="249" grpId="3" animBg="1" advAuto="0"/>
      <p:bldP spid="252" grpId="4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How to measure Hypergiant’s Off-net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measure Hypergiant’s Off-nets?</a:t>
            </a:r>
          </a:p>
        </p:txBody>
      </p:sp>
      <p:sp>
        <p:nvSpPr>
          <p:cNvPr id="257" name="Traditional techniques (e.g., IP-to-AS mapping) do not wor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t>Traditional techniques (e.g., IP-to-AS mapping) do not work. </a:t>
            </a:r>
            <a:br/>
            <a:endParaRPr/>
          </a:p>
          <a:p>
            <a:pPr>
              <a:lnSpc>
                <a:spcPct val="120000"/>
              </a:lnSpc>
            </a:pPr>
            <a:r>
              <a:t>Existing approaches</a:t>
            </a:r>
            <a:r>
              <a:rPr sz="3700" b="1" baseline="31999"/>
              <a:t>[1.2]</a:t>
            </a:r>
            <a:r>
              <a:t> to discover off-nets </a:t>
            </a:r>
            <a:r>
              <a:rPr b="1" u="sng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lack generality</a:t>
            </a:r>
            <a:br>
              <a:rPr b="1" u="sng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</a:br>
            <a:r>
              <a:t>and are </a:t>
            </a:r>
            <a:r>
              <a:rPr b="1" u="sng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fragile to HG changes</a:t>
            </a:r>
            <a:r>
              <a:t>.</a:t>
            </a:r>
            <a:br/>
            <a:r>
              <a:rPr sz="2800"/>
              <a:t>[1] “Mapping the Expansion of Google’s Serving Infrastructure”, Calder et. al., IMC 2013</a:t>
            </a:r>
            <a:br>
              <a:rPr sz="2800"/>
            </a:br>
            <a:r>
              <a:rPr sz="2800"/>
              <a:t>[2] “Open Connect Everywhere: A Glimpse at the Internet Ecosystem through the Lens of the Netflix CDN”, Böttger et. al., CCR 48 </a:t>
            </a:r>
            <a:endParaRPr sz="3200"/>
          </a:p>
          <a:p>
            <a:pPr>
              <a:lnSpc>
                <a:spcPct val="100000"/>
              </a:lnSpc>
              <a:defRPr b="1"/>
            </a:pPr>
            <a:r>
              <a:t>So, is there a generic method to uncover the off-nets of all Hypergiants?</a:t>
            </a:r>
          </a:p>
          <a:p>
            <a:pPr lvl="1">
              <a:lnSpc>
                <a:spcPct val="100000"/>
              </a:lnSpc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pPr>
            <a:r>
              <a:rPr b="1"/>
              <a:t>Surprisingly, yes! </a:t>
            </a:r>
          </a:p>
        </p:txBody>
      </p:sp>
      <p:sp>
        <p:nvSpPr>
          <p:cNvPr id="258" name="Text"/>
          <p:cNvSpPr txBox="1"/>
          <p:nvPr/>
        </p:nvSpPr>
        <p:spPr>
          <a:xfrm>
            <a:off x="23602221" y="13037650"/>
            <a:ext cx="241403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"/>
          <p:cNvGrpSpPr/>
          <p:nvPr/>
        </p:nvGrpSpPr>
        <p:grpSpPr>
          <a:xfrm>
            <a:off x="3718595" y="4216428"/>
            <a:ext cx="21630814" cy="9354910"/>
            <a:chOff x="0" y="0"/>
            <a:chExt cx="21630813" cy="9354908"/>
          </a:xfrm>
        </p:grpSpPr>
        <p:pic>
          <p:nvPicPr>
            <p:cNvPr id="262" name="Screen Shot 2021-08-03 at 13.08.22.png" descr="Screen Shot 2021-08-03 at 13.08.2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669924" cy="9354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Source: Google Transparency Report"/>
            <p:cNvSpPr txBox="1"/>
            <p:nvPr/>
          </p:nvSpPr>
          <p:spPr>
            <a:xfrm>
              <a:off x="7912407" y="7787823"/>
              <a:ext cx="13718407" cy="640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Source: Google Transparency Report</a:t>
              </a:r>
            </a:p>
          </p:txBody>
        </p:sp>
      </p:grpSp>
      <p:sp>
        <p:nvSpPr>
          <p:cNvPr id="265" name="The majority of the traffic is encrypted.…"/>
          <p:cNvSpPr txBox="1"/>
          <p:nvPr/>
        </p:nvSpPr>
        <p:spPr>
          <a:xfrm>
            <a:off x="1242850" y="3306365"/>
            <a:ext cx="16721024" cy="4960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09600" indent="-609600" algn="l">
              <a:lnSpc>
                <a:spcPct val="11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rPr b="1"/>
              <a:t>The majority of the traffic is encrypted.</a:t>
            </a:r>
          </a:p>
          <a:p>
            <a:pPr marL="609600" indent="-609600" algn="l">
              <a:lnSpc>
                <a:spcPct val="11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rPr b="1"/>
              <a:t>Enabling change: encrypted traffic is the new standard</a:t>
            </a:r>
          </a:p>
          <a:p>
            <a:pPr marL="1219200" lvl="1" indent="-609600" algn="l">
              <a:lnSpc>
                <a:spcPct val="11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rPr b="1"/>
              <a:t>Using TLS certificates we can find the service owner.</a:t>
            </a:r>
          </a:p>
          <a:p>
            <a:pPr marL="1219200" lvl="1" indent="-609600" algn="l">
              <a:lnSpc>
                <a:spcPct val="11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rPr b="1"/>
              <a:t>Corpuses of TLS data are publicly available.</a:t>
            </a:r>
          </a:p>
        </p:txBody>
      </p:sp>
      <p:sp>
        <p:nvSpPr>
          <p:cNvPr id="266" name="Encrypted traffic is the new stand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Encrypted traffic is the new standard</a:t>
            </a:r>
          </a:p>
        </p:txBody>
      </p:sp>
      <p:sp>
        <p:nvSpPr>
          <p:cNvPr id="267" name="Text"/>
          <p:cNvSpPr txBox="1"/>
          <p:nvPr/>
        </p:nvSpPr>
        <p:spPr>
          <a:xfrm>
            <a:off x="23602221" y="13037650"/>
            <a:ext cx="241403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68" name="Oval"/>
          <p:cNvSpPr/>
          <p:nvPr/>
        </p:nvSpPr>
        <p:spPr>
          <a:xfrm>
            <a:off x="19292698" y="3847730"/>
            <a:ext cx="3288264" cy="1850983"/>
          </a:xfrm>
          <a:prstGeom prst="ellips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264"/>
                                        </p:tgtEl>
                                      </p:cBhvr>
                                      <p:by x="52343" y="5234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75532 0.170213" pathEditMode="relative">
                                      <p:cBhvr>
                                        <p:cTn id="26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2" animBg="1" advAuto="0"/>
      <p:bldP spid="264" grpId="5" animBg="1" advAuto="0"/>
      <p:bldP spid="265" grpId="1" build="p" bldLvl="5" animBg="1" advAuto="0"/>
      <p:bldP spid="268" grpId="3" animBg="1" advAuto="0"/>
      <p:bldP spid="268" grpId="4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ontribu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Contributions</a:t>
            </a:r>
          </a:p>
        </p:txBody>
      </p:sp>
      <p:sp>
        <p:nvSpPr>
          <p:cNvPr id="273" name="Text"/>
          <p:cNvSpPr txBox="1"/>
          <p:nvPr/>
        </p:nvSpPr>
        <p:spPr>
          <a:xfrm>
            <a:off x="23602221" y="13037650"/>
            <a:ext cx="241403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74" name="We developed the first technique capable of uncovering the off-net footprint deployment of all Hypergiants.…"/>
          <p:cNvSpPr txBox="1">
            <a:spLocks noGrp="1"/>
          </p:cNvSpPr>
          <p:nvPr>
            <p:ph type="body" idx="1"/>
          </p:nvPr>
        </p:nvSpPr>
        <p:spPr>
          <a:xfrm>
            <a:off x="1206500" y="3410086"/>
            <a:ext cx="21971000" cy="825601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</a:pPr>
            <a:r>
              <a:t>We developed the first technique capable of uncovering</a:t>
            </a:r>
            <a:br/>
            <a:r>
              <a:t>the off-net footprint deployment of all Hypergiants.</a:t>
            </a:r>
          </a:p>
          <a:p>
            <a:pPr>
              <a:lnSpc>
                <a:spcPct val="140000"/>
              </a:lnSpc>
            </a:pPr>
            <a:r>
              <a:t>We applied it to map their growth from 2013 to 2021.</a:t>
            </a:r>
          </a:p>
          <a:p>
            <a:pPr>
              <a:lnSpc>
                <a:spcPct val="140000"/>
              </a:lnSpc>
            </a:pPr>
            <a:r>
              <a:t>We found that                 grew by 2,766 ASes, reaching 3,810 in April 2021.</a:t>
            </a:r>
          </a:p>
          <a:p>
            <a:pPr>
              <a:lnSpc>
                <a:spcPct val="140000"/>
              </a:lnSpc>
            </a:pPr>
            <a:r>
              <a:t>                  and               launched their own CDNs and now have</a:t>
            </a:r>
            <a:br/>
            <a:r>
              <a:t>presence in at least 2,115 ASes.</a:t>
            </a:r>
          </a:p>
        </p:txBody>
      </p:sp>
      <p:pic>
        <p:nvPicPr>
          <p:cNvPr id="275" name="Google-logo.png" descr="Google-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72964" y="7291737"/>
            <a:ext cx="2547845" cy="1433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294685_facebook_icon-2.png" descr="294685_facebook_icon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658" y="8006419"/>
            <a:ext cx="3032323" cy="3032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7124274_netflix_logo_icon.png" descr="7124274_netflix_logo_ic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520" y="8118470"/>
            <a:ext cx="2808025" cy="2808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1" build="p" bldLvl="5" animBg="1" advAuto="0"/>
      <p:bldP spid="275" grpId="2" animBg="1" advAuto="0"/>
      <p:bldP spid="276" grpId="3" animBg="1" advAuto="0"/>
      <p:bldP spid="277" grpId="4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hat this work is not about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this work is not about:</a:t>
            </a:r>
          </a:p>
        </p:txBody>
      </p:sp>
      <p:sp>
        <p:nvSpPr>
          <p:cNvPr id="282" name="Not a head-to-head comparison of different HGs as we do not know:…"/>
          <p:cNvSpPr txBox="1">
            <a:spLocks noGrp="1"/>
          </p:cNvSpPr>
          <p:nvPr>
            <p:ph type="body" idx="1"/>
          </p:nvPr>
        </p:nvSpPr>
        <p:spPr>
          <a:xfrm>
            <a:off x="1206500" y="3554238"/>
            <a:ext cx="21971000" cy="8256011"/>
          </a:xfrm>
          <a:prstGeom prst="rect">
            <a:avLst/>
          </a:prstGeom>
        </p:spPr>
        <p:txBody>
          <a:bodyPr/>
          <a:lstStyle/>
          <a:p>
            <a:r>
              <a:rPr b="1"/>
              <a:t>Not a head-to-head comparison</a:t>
            </a:r>
            <a:r>
              <a:t> of different HGs as we do not know:</a:t>
            </a:r>
          </a:p>
          <a:p>
            <a:pPr marL="1778000" lvl="1" indent="-889000">
              <a:buSzPct val="100000"/>
              <a:buAutoNum type="arabicPeriod"/>
            </a:pPr>
            <a:r>
              <a:t>Business strategies.</a:t>
            </a:r>
          </a:p>
          <a:p>
            <a:pPr marL="1778000" lvl="1" indent="-889000">
              <a:buSzPct val="100000"/>
              <a:buAutoNum type="arabicPeriod"/>
            </a:pPr>
            <a:r>
              <a:t>Peering agreements.</a:t>
            </a:r>
          </a:p>
          <a:p>
            <a:pPr marL="1778000" lvl="1" indent="-889000">
              <a:buSzPct val="100000"/>
              <a:buAutoNum type="arabicPeriod"/>
            </a:pPr>
            <a:r>
              <a:t>Performance and cost goals.</a:t>
            </a:r>
          </a:p>
          <a:p>
            <a:r>
              <a:rPr b="1"/>
              <a:t>Performance evaluation</a:t>
            </a:r>
            <a:r>
              <a:t> of different HG off-net footprints is </a:t>
            </a:r>
            <a:br/>
            <a:r>
              <a:rPr b="1"/>
              <a:t>out of the scope</a:t>
            </a:r>
            <a:r>
              <a:t> of this work.</a:t>
            </a:r>
          </a:p>
          <a:p>
            <a:r>
              <a:t>In this work, </a:t>
            </a:r>
            <a:r>
              <a:rPr b="1"/>
              <a:t>we</a:t>
            </a:r>
            <a:r>
              <a:t> </a:t>
            </a:r>
            <a:r>
              <a:rPr b="1"/>
              <a:t>focus only on uncovering the off-net deployments</a:t>
            </a:r>
            <a:r>
              <a:t>.</a:t>
            </a:r>
          </a:p>
        </p:txBody>
      </p:sp>
      <p:sp>
        <p:nvSpPr>
          <p:cNvPr id="283" name="Text"/>
          <p:cNvSpPr txBox="1"/>
          <p:nvPr/>
        </p:nvSpPr>
        <p:spPr>
          <a:xfrm>
            <a:off x="23602221" y="13037650"/>
            <a:ext cx="241403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1" build="p" bldLvl="5" animBg="1" advAuto="0"/>
    </p:bldLst>
  </p:timing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1951</Words>
  <Application>Microsoft Macintosh PowerPoint</Application>
  <PresentationFormat>Custom</PresentationFormat>
  <Paragraphs>302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Helvetica Neue</vt:lpstr>
      <vt:lpstr>Helvetica Neue Medium</vt:lpstr>
      <vt:lpstr>Times Roman</vt:lpstr>
      <vt:lpstr>20_BasicBlack</vt:lpstr>
      <vt:lpstr>Seven Years in the Life of Hypergiants’ Off-nets</vt:lpstr>
      <vt:lpstr>Hypergiants and Traffic Consolidation</vt:lpstr>
      <vt:lpstr>Microsoft’s Azure Global Network</vt:lpstr>
      <vt:lpstr>Hypergiant’s off-net footprint</vt:lpstr>
      <vt:lpstr>Why measure Hypergiant’s Off-nets?</vt:lpstr>
      <vt:lpstr>How to measure Hypergiant’s Off-nets?</vt:lpstr>
      <vt:lpstr>Encrypted traffic is the new standard</vt:lpstr>
      <vt:lpstr>Contributions</vt:lpstr>
      <vt:lpstr>What this work is not about:</vt:lpstr>
      <vt:lpstr>Methodology</vt:lpstr>
      <vt:lpstr>Methodology</vt:lpstr>
      <vt:lpstr>Methodology</vt:lpstr>
      <vt:lpstr>Challenges</vt:lpstr>
      <vt:lpstr>Methodology</vt:lpstr>
      <vt:lpstr>Methodology</vt:lpstr>
      <vt:lpstr>Technique Outline</vt:lpstr>
      <vt:lpstr>Datasets</vt:lpstr>
      <vt:lpstr>Dataset and HTTP(S) header validation</vt:lpstr>
      <vt:lpstr>Hypergiants’ off-nets Expansion</vt:lpstr>
      <vt:lpstr>Growth by Network Type</vt:lpstr>
      <vt:lpstr>Growth by Network Type</vt:lpstr>
      <vt:lpstr>Growth by Network Type</vt:lpstr>
      <vt:lpstr>Regional Growth</vt:lpstr>
      <vt:lpstr>APNIC Internet User Population Estimates</vt:lpstr>
      <vt:lpstr>Hypergiants’ off-nets Expansion</vt:lpstr>
      <vt:lpstr>Hypergiants’ off-nets Expansion</vt:lpstr>
      <vt:lpstr>Network Providers’ Hosting Strategies</vt:lpstr>
      <vt:lpstr>Validation</vt:lpstr>
      <vt:lpstr>Limitations</vt:lpstr>
      <vt:lpstr>Discussion</vt:lpstr>
      <vt:lpstr>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Seven Years in the Life of Hypergiants’ Off-nets</dc:title>
  <cp:lastModifiedBy>Gkigkis, Petros</cp:lastModifiedBy>
  <cp:revision>2</cp:revision>
  <dcterms:modified xsi:type="dcterms:W3CDTF">2021-12-21T21:28:40Z</dcterms:modified>
</cp:coreProperties>
</file>